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Override PartName="/ppt/webExtensions/webExtension1.xml" ContentType="application/vnd.wps-officedocument.webExtension+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24" r:id="rId4"/>
    <p:sldId id="325" r:id="rId6"/>
    <p:sldId id="261" r:id="rId7"/>
    <p:sldId id="262" r:id="rId8"/>
    <p:sldId id="263" r:id="rId9"/>
    <p:sldId id="265" r:id="rId10"/>
    <p:sldId id="266" r:id="rId11"/>
    <p:sldId id="268" r:id="rId12"/>
    <p:sldId id="267" r:id="rId13"/>
    <p:sldId id="271" r:id="rId14"/>
    <p:sldId id="269" r:id="rId15"/>
    <p:sldId id="270" r:id="rId16"/>
    <p:sldId id="273" r:id="rId17"/>
    <p:sldId id="383" r:id="rId18"/>
    <p:sldId id="275" r:id="rId19"/>
    <p:sldId id="276" r:id="rId20"/>
    <p:sldId id="278" r:id="rId21"/>
    <p:sldId id="280" r:id="rId22"/>
    <p:sldId id="282" r:id="rId23"/>
    <p:sldId id="283" r:id="rId24"/>
    <p:sldId id="286" r:id="rId25"/>
    <p:sldId id="284" r:id="rId26"/>
    <p:sldId id="287" r:id="rId27"/>
    <p:sldId id="288" r:id="rId28"/>
    <p:sldId id="290" r:id="rId29"/>
    <p:sldId id="291" r:id="rId30"/>
    <p:sldId id="296" r:id="rId31"/>
    <p:sldId id="292" r:id="rId32"/>
    <p:sldId id="299" r:id="rId33"/>
    <p:sldId id="301" r:id="rId34"/>
    <p:sldId id="302" r:id="rId35"/>
    <p:sldId id="303" r:id="rId36"/>
    <p:sldId id="306" r:id="rId37"/>
    <p:sldId id="307" r:id="rId38"/>
    <p:sldId id="308" r:id="rId39"/>
    <p:sldId id="309" r:id="rId40"/>
    <p:sldId id="310" r:id="rId41"/>
    <p:sldId id="311" r:id="rId42"/>
    <p:sldId id="384" r:id="rId43"/>
    <p:sldId id="313" r:id="rId44"/>
    <p:sldId id="315" r:id="rId45"/>
    <p:sldId id="316" r:id="rId46"/>
    <p:sldId id="317" r:id="rId47"/>
    <p:sldId id="319" r:id="rId48"/>
    <p:sldId id="323" r:id="rId49"/>
    <p:sldId id="418" r:id="rId50"/>
    <p:sldId id="385" r:id="rId51"/>
    <p:sldId id="386" r:id="rId52"/>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FEFEF"/>
    <a:srgbClr val="FFCA86"/>
    <a:srgbClr val="7E3D75"/>
    <a:srgbClr val="FCD4DD"/>
    <a:srgbClr val="B5BEDE"/>
    <a:srgbClr val="B7D49E"/>
    <a:srgbClr val="CD7FA6"/>
    <a:srgbClr val="CB3E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7" Type="http://schemas.openxmlformats.org/officeDocument/2006/relationships/tags" Target="tags/tag146.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5" Type="http://schemas.microsoft.com/office/2011/relationships/chartColorStyle" Target="colors2.xml"/><Relationship Id="rId4" Type="http://schemas.microsoft.com/office/2011/relationships/chartStyle" Target="style2.xml"/><Relationship Id="rId3" Type="http://schemas.openxmlformats.org/officeDocument/2006/relationships/image" Target="../media/image66.png"/><Relationship Id="rId2" Type="http://schemas.openxmlformats.org/officeDocument/2006/relationships/themeOverride" Target="../theme/themeOverride1.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effectLst/>
      </c:spPr>
    </c:floor>
    <c:sideWall>
      <c:thickness val="0"/>
      <c:spPr>
        <a:noFill/>
        <a:effectLst/>
      </c:spPr>
    </c:sideWall>
    <c:backWall>
      <c:thickness val="0"/>
      <c:spPr>
        <a:noFill/>
        <a:effectLst/>
      </c:spPr>
    </c:backWall>
    <c:plotArea>
      <c:layout/>
      <c:pie3DChart>
        <c:varyColors val="1"/>
        <c:ser>
          <c:idx val="0"/>
          <c:order val="0"/>
          <c:tx>
            <c:strRef>
              <c:f>Sheet1!$B$1</c:f>
              <c:strCache>
                <c:ptCount val="1"/>
                <c:pt idx="0">
                  <c:v>销售额</c:v>
                </c:pt>
              </c:strCache>
            </c:strRef>
          </c:tx>
          <c:spPr>
            <a:scene3d>
              <a:camera prst="orthographicFront"/>
              <a:lightRig rig="threePt" dir="t"/>
            </a:scene3d>
            <a:sp3d contourW="25400"/>
          </c:spPr>
          <c:explosion val="0"/>
          <c:dPt>
            <c:idx val="0"/>
            <c:bubble3D val="0"/>
            <c:spPr>
              <a:solidFill>
                <a:schemeClr val="accent1"/>
              </a:solidFill>
              <a:ln w="25400">
                <a:solidFill>
                  <a:schemeClr val="lt1"/>
                </a:solidFill>
              </a:ln>
              <a:effectLst/>
              <a:scene3d>
                <a:camera prst="orthographicFront"/>
                <a:lightRig rig="threePt" dir="t"/>
              </a:scene3d>
              <a:sp3d contourW="25400"/>
            </c:spPr>
          </c:dPt>
          <c:dPt>
            <c:idx val="1"/>
            <c:bubble3D val="0"/>
            <c:explosion val="0"/>
            <c:spPr>
              <a:solidFill>
                <a:schemeClr val="accent2"/>
              </a:solidFill>
              <a:ln w="25400">
                <a:solidFill>
                  <a:schemeClr val="lt1"/>
                </a:solidFill>
              </a:ln>
              <a:effectLst/>
              <a:scene3d>
                <a:camera prst="orthographicFront"/>
                <a:lightRig rig="threePt" dir="t"/>
              </a:scene3d>
              <a:sp3d contourW="25400"/>
            </c:spPr>
          </c:dPt>
          <c:dLbls>
            <c:delete val="1"/>
          </c:dLbls>
          <c:cat>
            <c:strRef>
              <c:f>Sheet1!$A$2:$A$3</c:f>
              <c:strCache>
                <c:ptCount val="2"/>
                <c:pt idx="0">
                  <c:v>亚洲</c:v>
                </c:pt>
                <c:pt idx="1">
                  <c:v>世界陆地</c:v>
                </c:pt>
              </c:strCache>
            </c:strRef>
          </c:cat>
          <c:val>
            <c:numRef>
              <c:f>Sheet1!$B$2:$B$3</c:f>
              <c:numCache>
                <c:formatCode>General</c:formatCode>
                <c:ptCount val="2"/>
                <c:pt idx="0">
                  <c:v>33.33</c:v>
                </c:pt>
                <c:pt idx="1">
                  <c:v>66.67</c:v>
                </c:pt>
              </c:numCache>
            </c:numRef>
          </c:val>
        </c:ser>
        <c:dLbls>
          <c:showLegendKey val="0"/>
          <c:showVal val="0"/>
          <c:showCatName val="0"/>
          <c:showSerName val="0"/>
          <c:showPercent val="0"/>
          <c:showBubbleSize val="0"/>
        </c:dLbls>
      </c:pie3D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forceAA="0"/>
          <a:lstStyle/>
          <a:p>
            <a:pPr defTabSz="914400">
              <a:defRPr lang="zh-CN" sz="2880" b="1" i="0" u="none" strike="noStrike" kern="1200" spc="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lang="en-US" altLang="zh-CN" sz="2880"/>
              <a:t>2017</a:t>
            </a:r>
            <a:r>
              <a:rPr altLang="en-US" sz="2880"/>
              <a:t>年日本三大产业比重</a:t>
            </a:r>
            <a:endParaRPr altLang="en-US" sz="2880"/>
          </a:p>
        </c:rich>
      </c:tx>
      <c:layout>
        <c:manualLayout>
          <c:xMode val="edge"/>
          <c:yMode val="edge"/>
          <c:x val="0.121538989337042"/>
          <c:y val="0.0277444182018579"/>
        </c:manualLayout>
      </c:layout>
      <c:overlay val="0"/>
      <c:spPr>
        <a:noFill/>
        <a:ln>
          <a:noFill/>
        </a:ln>
        <a:effectLst/>
      </c:spPr>
    </c:title>
    <c:autoTitleDeleted val="0"/>
    <c:plotArea>
      <c:layout>
        <c:manualLayout>
          <c:layoutTarget val="inner"/>
          <c:xMode val="edge"/>
          <c:yMode val="edge"/>
          <c:x val="0.292738888888889"/>
          <c:y val="0.175462962962963"/>
          <c:w val="0.402438888888889"/>
          <c:h val="0.670731481481481"/>
        </c:manualLayout>
      </c:layout>
      <c:pieChart>
        <c:varyColors val="1"/>
        <c:ser>
          <c:idx val="0"/>
          <c:order val="0"/>
          <c:tx>
            <c:strRef>
              <c:f>Sheet1!$B$1</c:f>
              <c:strCache>
                <c:ptCount val="1"/>
                <c:pt idx="0">
                  <c:v>系列 1</c:v>
                </c:pt>
              </c:strCache>
            </c:strRef>
          </c:tx>
          <c:spPr>
            <a:effectLst>
              <a:outerShdw blurRad="63500" sx="102000" sy="102000" algn="ctr" rotWithShape="0">
                <a:prstClr val="black">
                  <a:alpha val="40000"/>
                </a:prstClr>
              </a:outerShdw>
            </a:effectLst>
          </c:spPr>
          <c:explosion val="0"/>
          <c:dPt>
            <c:idx val="0"/>
            <c:bubble3D val="0"/>
            <c:spPr>
              <a:solidFill>
                <a:srgbClr val="343F56"/>
              </a:solidFill>
              <a:ln w="19050">
                <a:solidFill>
                  <a:schemeClr val="lt1"/>
                </a:solidFill>
              </a:ln>
              <a:effectLst>
                <a:outerShdw blurRad="63500" sx="102000" sy="102000" algn="ctr" rotWithShape="0">
                  <a:prstClr val="black">
                    <a:alpha val="40000"/>
                  </a:prstClr>
                </a:outerShdw>
              </a:effectLst>
            </c:spPr>
          </c:dPt>
          <c:dPt>
            <c:idx val="1"/>
            <c:bubble3D val="0"/>
            <c:spPr>
              <a:solidFill>
                <a:srgbClr val="387C6D"/>
              </a:solidFill>
              <a:ln w="19050">
                <a:solidFill>
                  <a:schemeClr val="lt1"/>
                </a:solidFill>
              </a:ln>
              <a:effectLst>
                <a:outerShdw blurRad="63500" sx="102000" sy="102000" algn="ctr" rotWithShape="0">
                  <a:prstClr val="black">
                    <a:alpha val="40000"/>
                  </a:prstClr>
                </a:outerShdw>
              </a:effectLst>
            </c:spPr>
          </c:dPt>
          <c:dPt>
            <c:idx val="2"/>
            <c:bubble3D val="0"/>
            <c:spPr>
              <a:solidFill>
                <a:srgbClr val="F8F5F1"/>
              </a:solidFill>
              <a:ln w="19050">
                <a:solidFill>
                  <a:schemeClr val="lt1"/>
                </a:solidFill>
              </a:ln>
              <a:effectLst>
                <a:outerShdw blurRad="63500" sx="102000" sy="102000" algn="ctr" rotWithShape="0">
                  <a:prstClr val="black">
                    <a:alpha val="40000"/>
                  </a:prstClr>
                </a:outerShdw>
              </a:effectLst>
            </c:spPr>
          </c:dPt>
          <c:dLbls>
            <c:dLbl>
              <c:idx val="0"/>
              <c:layout>
                <c:manualLayout>
                  <c:x val="0.0890018457986579"/>
                  <c:y val="0.0444747611006746"/>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1"/>
              <c:layout>
                <c:manualLayout>
                  <c:x val="0.0262880988711708"/>
                  <c:y val="0.00917769018368654"/>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dLbl>
              <c:idx val="2"/>
              <c:layout>
                <c:manualLayout>
                  <c:x val="-0.0223028799621972"/>
                  <c:y val="0.0316777429672628"/>
                </c:manualLayout>
              </c:layout>
              <c:dLblPos val="bestFit"/>
              <c:showLegendKey val="0"/>
              <c:showVal val="0"/>
              <c:showCatName val="0"/>
              <c:showSerName val="0"/>
              <c:showPercent val="1"/>
              <c:showBubbleSize val="0"/>
              <c:extLst>
                <c:ext xmlns:c15="http://schemas.microsoft.com/office/drawing/2012/chart" uri="{CE6537A1-D6FC-4f65-9D91-7224C49458BB}">
                  <c15:layout/>
                </c:ext>
              </c:extLst>
            </c:dLbl>
            <c:numFmt formatCode="General" sourceLinked="1"/>
            <c:spPr>
              <a:noFill/>
              <a:ln>
                <a:noFill/>
              </a:ln>
              <a:effectLst/>
            </c:spPr>
            <c:txPr>
              <a:bodyPr rot="0" spcFirstLastPara="0" vertOverflow="ellipsis" vert="horz" wrap="square" lIns="38100" tIns="19050" rIns="38100" bIns="19050" anchor="ctr" anchorCtr="1" forceAA="0"/>
              <a:lstStyle/>
              <a:p>
                <a:pPr>
                  <a:defRPr lang="zh-CN" sz="24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bestFit"/>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第一产业</c:v>
                </c:pt>
                <c:pt idx="1">
                  <c:v>第二产业</c:v>
                </c:pt>
                <c:pt idx="2">
                  <c:v>第三产业</c:v>
                </c:pt>
              </c:strCache>
            </c:strRef>
          </c:cat>
          <c:val>
            <c:numRef>
              <c:f>Sheet1!$B$2:$B$4</c:f>
              <c:numCache>
                <c:formatCode>General</c:formatCode>
                <c:ptCount val="3"/>
                <c:pt idx="0">
                  <c:v>5</c:v>
                </c:pt>
                <c:pt idx="1">
                  <c:v>25</c:v>
                </c:pt>
                <c:pt idx="2">
                  <c:v>70</c:v>
                </c:pt>
              </c:numCache>
            </c:numRef>
          </c:val>
        </c:ser>
        <c:ser>
          <c:idx val="1"/>
          <c:order val="1"/>
          <c:tx>
            <c:strRef>
              <c:f>Sheet1!#REF!</c:f>
              <c:strCache>
                <c:ptCount val="1"/>
                <c:pt idx="0">
                  <c:v/>
                </c:pt>
              </c:strCache>
            </c:strRef>
          </c:tx>
          <c:spPr>
            <a:effectLst>
              <a:outerShdw blurRad="63500" sx="102000" sy="102000" algn="ctr" rotWithShape="0">
                <a:prstClr val="black">
                  <a:alpha val="40000"/>
                </a:prstClr>
              </a:outerShdw>
            </a:effectLst>
          </c:spPr>
          <c:explosion val="0"/>
          <c:dPt>
            <c:idx val="0"/>
            <c:bubble3D val="0"/>
            <c:spPr>
              <a:solidFill>
                <a:srgbClr val="343F56"/>
              </a:solidFill>
              <a:ln w="19050">
                <a:solidFill>
                  <a:schemeClr val="lt1"/>
                </a:solidFill>
              </a:ln>
              <a:effectLst>
                <a:outerShdw blurRad="63500" sx="102000" sy="102000" algn="ctr" rotWithShape="0">
                  <a:prstClr val="black">
                    <a:alpha val="40000"/>
                  </a:prstClr>
                </a:outerShdw>
              </a:effectLst>
            </c:spPr>
          </c:dPt>
          <c:dLbls>
            <c:numFmt formatCode="General" sourceLinked="1"/>
            <c:spPr>
              <a:noFill/>
              <a:ln>
                <a:noFill/>
              </a:ln>
              <a:effectLst/>
            </c:spPr>
            <c:txPr>
              <a:bodyPr rot="0" spcFirstLastPara="0" vertOverflow="ellipsis" vert="horz" wrap="square" lIns="38100" tIns="19050" rIns="38100" bIns="19050" anchor="ctr" anchorCtr="1"/>
              <a:lstStyle/>
              <a:p>
                <a:pPr>
                  <a:defRPr lang="zh-CN" sz="24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bestFit"/>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第一产业</c:v>
                </c:pt>
                <c:pt idx="1">
                  <c:v>第二产业</c:v>
                </c:pt>
                <c:pt idx="2">
                  <c:v>第三产业</c:v>
                </c:pt>
              </c:strCache>
            </c:strRef>
          </c:cat>
          <c:val>
            <c:numRef>
              <c:f>Sheet1!#REF!</c:f>
              <c:numCache>
                <c:formatCode>General</c:formatCode>
                <c:ptCount val="1"/>
                <c:pt idx="0">
                  <c:v>1</c:v>
                </c:pt>
              </c:numCache>
            </c:numRef>
          </c:val>
        </c:ser>
        <c:ser>
          <c:idx val="2"/>
          <c:order val="2"/>
          <c:tx>
            <c:strRef>
              <c:f>Sheet1!#REF!</c:f>
              <c:strCache>
                <c:ptCount val="1"/>
                <c:pt idx="0">
                  <c:v/>
                </c:pt>
              </c:strCache>
            </c:strRef>
          </c:tx>
          <c:spPr>
            <a:effectLst>
              <a:outerShdw blurRad="63500" sx="102000" sy="102000" algn="ctr" rotWithShape="0">
                <a:prstClr val="black">
                  <a:alpha val="40000"/>
                </a:prstClr>
              </a:outerShdw>
            </a:effectLst>
          </c:spPr>
          <c:explosion val="0"/>
          <c:dPt>
            <c:idx val="0"/>
            <c:bubble3D val="0"/>
            <c:spPr>
              <a:solidFill>
                <a:srgbClr val="343F56"/>
              </a:solidFill>
              <a:ln w="19050">
                <a:solidFill>
                  <a:schemeClr val="lt1"/>
                </a:solidFill>
              </a:ln>
              <a:effectLst>
                <a:outerShdw blurRad="63500" sx="102000" sy="102000" algn="ctr" rotWithShape="0">
                  <a:prstClr val="black">
                    <a:alpha val="40000"/>
                  </a:prstClr>
                </a:outerShdw>
              </a:effectLst>
            </c:spPr>
          </c:dPt>
          <c:dLbls>
            <c:numFmt formatCode="General" sourceLinked="1"/>
            <c:spPr>
              <a:noFill/>
              <a:ln>
                <a:noFill/>
              </a:ln>
              <a:effectLst/>
            </c:spPr>
            <c:txPr>
              <a:bodyPr rot="0" spcFirstLastPara="0" vertOverflow="ellipsis" vert="horz" wrap="square" lIns="38100" tIns="19050" rIns="38100" bIns="19050" anchor="ctr" anchorCtr="1"/>
              <a:lstStyle/>
              <a:p>
                <a:pPr>
                  <a:defRPr lang="zh-CN" sz="24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bestFit"/>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第一产业</c:v>
                </c:pt>
                <c:pt idx="1">
                  <c:v>第二产业</c:v>
                </c:pt>
                <c:pt idx="2">
                  <c:v>第三产业</c:v>
                </c:pt>
              </c:strCache>
            </c:strRef>
          </c:cat>
          <c:val>
            <c:numRef>
              <c:f>Sheet1!#REF!</c:f>
              <c:numCache>
                <c:formatCode>General</c:formatCode>
                <c:ptCount val="1"/>
                <c:pt idx="0">
                  <c:v>1</c:v>
                </c:pt>
              </c:numCache>
            </c:numRef>
          </c:val>
        </c:ser>
        <c:dLbls>
          <c:showLegendKey val="0"/>
          <c:showVal val="1"/>
          <c:showCatName val="0"/>
          <c:showSerName val="0"/>
          <c:showPercent val="0"/>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1"/>
        <c:txPr>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egendEntry>
        <c:idx val="2"/>
        <c:txPr>
          <a:bodyPr rot="0" spcFirstLastPara="0" vertOverflow="ellipsis" vert="horz" wrap="square" anchor="ctr" anchorCtr="1"/>
          <a:lstStyle/>
          <a:p>
            <a:pPr>
              <a:defRPr lang="zh-CN" sz="24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Entry>
      <c:layout/>
      <c:overlay val="0"/>
      <c:spPr>
        <a:noFill/>
        <a:ln>
          <a:noFill/>
        </a:ln>
        <a:effectLst/>
      </c:spPr>
      <c:txPr>
        <a:bodyPr rot="0" spcFirstLastPara="0" vertOverflow="ellipsis" vert="horz" wrap="square" anchor="ctr" anchorCtr="1" forceAA="0"/>
        <a:lstStyle/>
        <a:p>
          <a:pPr>
            <a:defRPr lang="zh-CN" sz="2400" b="0" i="0" u="none" strike="noStrike" kern="1200" baseline="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legend>
    <c:plotVisOnly val="1"/>
    <c:dispBlanksAs val="gap"/>
    <c:showDLblsOverMax val="0"/>
  </c:chart>
  <c:spPr>
    <a:blipFill rotWithShape="1">
      <a:blip xmlns:r="http://schemas.openxmlformats.org/officeDocument/2006/relationships" r:embed="rId3"/>
      <a:stretch>
        <a:fillRect/>
      </a:stretch>
    </a:blipFill>
    <a:ln w="9525" cap="flat" cmpd="sng" algn="ctr">
      <a:noFill/>
      <a:round/>
    </a:ln>
    <a:effectLst/>
  </c:spPr>
  <c:txPr>
    <a:bodyPr/>
    <a:lstStyle/>
    <a:p>
      <a:pPr>
        <a:defRPr lang="zh-CN" sz="2400">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1.jpeg"/><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5.xml"/><Relationship Id="rId3" Type="http://schemas.openxmlformats.org/officeDocument/2006/relationships/image" Target="../media/image2.png"/><Relationship Id="rId2" Type="http://schemas.openxmlformats.org/officeDocument/2006/relationships/tags" Target="../tags/tag4.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image" Target="../media/image3.png"/><Relationship Id="rId6" Type="http://schemas.openxmlformats.org/officeDocument/2006/relationships/tags" Target="../tags/tag8.xml"/><Relationship Id="rId5" Type="http://schemas.openxmlformats.org/officeDocument/2006/relationships/image" Target="../media/image2.png"/><Relationship Id="rId4" Type="http://schemas.openxmlformats.org/officeDocument/2006/relationships/tags" Target="../tags/tag7.xml"/><Relationship Id="rId3" Type="http://schemas.openxmlformats.org/officeDocument/2006/relationships/image" Target="../media/image4.png"/><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12.xml"/><Relationship Id="rId3" Type="http://schemas.openxmlformats.org/officeDocument/2006/relationships/image" Target="../media/image2.png"/><Relationship Id="rId2" Type="http://schemas.openxmlformats.org/officeDocument/2006/relationships/tags" Target="../tags/tag1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14.xml"/><Relationship Id="rId3" Type="http://schemas.openxmlformats.org/officeDocument/2006/relationships/image" Target="../media/image2.png"/><Relationship Id="rId2" Type="http://schemas.openxmlformats.org/officeDocument/2006/relationships/tags" Target="../tags/tag1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16.xml"/><Relationship Id="rId3" Type="http://schemas.openxmlformats.org/officeDocument/2006/relationships/image" Target="../media/image5.png"/><Relationship Id="rId2" Type="http://schemas.openxmlformats.org/officeDocument/2006/relationships/tags" Target="../tags/tag15.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18.xml"/><Relationship Id="rId3" Type="http://schemas.openxmlformats.org/officeDocument/2006/relationships/image" Target="../media/image2.png"/><Relationship Id="rId2" Type="http://schemas.openxmlformats.org/officeDocument/2006/relationships/tags" Target="../tags/tag17.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20.xml"/><Relationship Id="rId3" Type="http://schemas.openxmlformats.org/officeDocument/2006/relationships/image" Target="../media/image2.png"/><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tags" Target="../tags/tag22.xml"/><Relationship Id="rId3" Type="http://schemas.openxmlformats.org/officeDocument/2006/relationships/image" Target="../media/image2.png"/><Relationship Id="rId2" Type="http://schemas.openxmlformats.org/officeDocument/2006/relationships/tags" Target="../tags/tag2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24.xml"/><Relationship Id="rId3" Type="http://schemas.openxmlformats.org/officeDocument/2006/relationships/image" Target="../media/image1.jpeg"/><Relationship Id="rId2" Type="http://schemas.openxmlformats.org/officeDocument/2006/relationships/tags" Target="../tags/tag2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30.xml"/><Relationship Id="rId8" Type="http://schemas.openxmlformats.org/officeDocument/2006/relationships/tags" Target="../tags/tag29.xml"/><Relationship Id="rId7" Type="http://schemas.openxmlformats.org/officeDocument/2006/relationships/tags" Target="../tags/tag28.xml"/><Relationship Id="rId6" Type="http://schemas.openxmlformats.org/officeDocument/2006/relationships/tags" Target="../tags/tag27.xml"/><Relationship Id="rId5" Type="http://schemas.openxmlformats.org/officeDocument/2006/relationships/image" Target="../media/image3.png"/><Relationship Id="rId4" Type="http://schemas.openxmlformats.org/officeDocument/2006/relationships/tags" Target="../tags/tag26.xml"/><Relationship Id="rId3" Type="http://schemas.openxmlformats.org/officeDocument/2006/relationships/image" Target="../media/image2.png"/><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image" Target="../media/image3.png"/><Relationship Id="rId5" Type="http://schemas.openxmlformats.org/officeDocument/2006/relationships/tags" Target="../tags/tag33.xml"/><Relationship Id="rId4" Type="http://schemas.openxmlformats.org/officeDocument/2006/relationships/image" Target="../media/image2.png"/><Relationship Id="rId3" Type="http://schemas.openxmlformats.org/officeDocument/2006/relationships/tags" Target="../tags/tag32.xml"/><Relationship Id="rId2" Type="http://schemas.openxmlformats.org/officeDocument/2006/relationships/tags" Target="../tags/tag31.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image" Target="../media/image3.png"/><Relationship Id="rId5" Type="http://schemas.openxmlformats.org/officeDocument/2006/relationships/tags" Target="../tags/tag41.xml"/><Relationship Id="rId4" Type="http://schemas.openxmlformats.org/officeDocument/2006/relationships/image" Target="../media/image2.png"/><Relationship Id="rId3" Type="http://schemas.openxmlformats.org/officeDocument/2006/relationships/tags" Target="../tags/tag40.xml"/><Relationship Id="rId2" Type="http://schemas.openxmlformats.org/officeDocument/2006/relationships/tags" Target="../tags/tag39.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image" Target="../media/image3.png"/><Relationship Id="rId5" Type="http://schemas.openxmlformats.org/officeDocument/2006/relationships/tags" Target="../tags/tag50.xml"/><Relationship Id="rId4" Type="http://schemas.openxmlformats.org/officeDocument/2006/relationships/image" Target="../media/image2.png"/><Relationship Id="rId3" Type="http://schemas.openxmlformats.org/officeDocument/2006/relationships/tags" Target="../tags/tag49.xml"/><Relationship Id="rId2" Type="http://schemas.openxmlformats.org/officeDocument/2006/relationships/tags" Target="../tags/tag48.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image" Target="../media/image3.png"/><Relationship Id="rId5" Type="http://schemas.openxmlformats.org/officeDocument/2006/relationships/tags" Target="../tags/tag59.xml"/><Relationship Id="rId4" Type="http://schemas.openxmlformats.org/officeDocument/2006/relationships/image" Target="../media/image2.png"/><Relationship Id="rId3" Type="http://schemas.openxmlformats.org/officeDocument/2006/relationships/tags" Target="../tags/tag58.xml"/><Relationship Id="rId2" Type="http://schemas.openxmlformats.org/officeDocument/2006/relationships/tags" Target="../tags/tag57.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71.xml"/><Relationship Id="rId8" Type="http://schemas.openxmlformats.org/officeDocument/2006/relationships/tags" Target="../tags/tag70.xml"/><Relationship Id="rId7" Type="http://schemas.openxmlformats.org/officeDocument/2006/relationships/tags" Target="../tags/tag69.xml"/><Relationship Id="rId6" Type="http://schemas.openxmlformats.org/officeDocument/2006/relationships/image" Target="../media/image3.png"/><Relationship Id="rId5" Type="http://schemas.openxmlformats.org/officeDocument/2006/relationships/tags" Target="../tags/tag68.xml"/><Relationship Id="rId4" Type="http://schemas.openxmlformats.org/officeDocument/2006/relationships/image" Target="../media/image2.png"/><Relationship Id="rId3" Type="http://schemas.openxmlformats.org/officeDocument/2006/relationships/tags" Target="../tags/tag67.xml"/><Relationship Id="rId2" Type="http://schemas.openxmlformats.org/officeDocument/2006/relationships/tags" Target="../tags/tag66.xml"/><Relationship Id="rId14" Type="http://schemas.openxmlformats.org/officeDocument/2006/relationships/tags" Target="../tags/tag76.xml"/><Relationship Id="rId13" Type="http://schemas.openxmlformats.org/officeDocument/2006/relationships/tags" Target="../tags/tag75.xml"/><Relationship Id="rId12" Type="http://schemas.openxmlformats.org/officeDocument/2006/relationships/tags" Target="../tags/tag74.xml"/><Relationship Id="rId11" Type="http://schemas.openxmlformats.org/officeDocument/2006/relationships/tags" Target="../tags/tag73.xml"/><Relationship Id="rId10" Type="http://schemas.openxmlformats.org/officeDocument/2006/relationships/tags" Target="../tags/tag72.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image" Target="../media/image7.png"/><Relationship Id="rId5" Type="http://schemas.openxmlformats.org/officeDocument/2006/relationships/tags" Target="../tags/tag79.xml"/><Relationship Id="rId4" Type="http://schemas.openxmlformats.org/officeDocument/2006/relationships/image" Target="../media/image6.png"/><Relationship Id="rId3" Type="http://schemas.openxmlformats.org/officeDocument/2006/relationships/tags" Target="../tags/tag78.xml"/><Relationship Id="rId2" Type="http://schemas.openxmlformats.org/officeDocument/2006/relationships/tags" Target="../tags/tag77.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未标题-12_画板 1"/>
          <p:cNvPicPr>
            <a:picLocks noChangeAspect="1"/>
          </p:cNvPicPr>
          <p:nvPr>
            <p:custDataLst>
              <p:tags r:id="rId2"/>
            </p:custDataLst>
          </p:nvPr>
        </p:nvPicPr>
        <p:blipFill>
          <a:blip r:embed="rId3"/>
          <a:stretch>
            <a:fillRect/>
          </a:stretch>
        </p:blipFill>
        <p:spPr>
          <a:xfrm>
            <a:off x="10143" y="0"/>
            <a:ext cx="12171714" cy="6858000"/>
          </a:xfrm>
          <a:prstGeom prst="rect">
            <a:avLst/>
          </a:prstGeom>
        </p:spPr>
      </p:pic>
      <p:sp>
        <p:nvSpPr>
          <p:cNvPr id="16" name="日期占位符 15"/>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3" name="副标题 4"/>
          <p:cNvSpPr/>
          <p:nvPr>
            <p:ph type="subTitle" idx="3" hasCustomPrompt="1"/>
            <p:custDataLst>
              <p:tags r:id="rId4"/>
            </p:custDataLst>
          </p:nvPr>
        </p:nvSpPr>
        <p:spPr>
          <a:xfrm>
            <a:off x="1913068" y="2331700"/>
            <a:ext cx="8368467" cy="835709"/>
          </a:xfrm>
        </p:spPr>
        <p:txBody>
          <a:bodyPr vert="horz" wrap="square" lIns="0" tIns="0" rIns="0" bIns="0" rtlCol="0" anchor="ctr" anchorCtr="0">
            <a:normAutofit/>
          </a:bodyPr>
          <a:lstStyle>
            <a:lvl1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2400" b="0" i="0" u="none" strike="noStrike" kern="1200" cap="none" spc="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微软雅黑" panose="020B0503020204020204" charset="-122"/>
                <a:sym typeface="+mn-ea"/>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4" name="标题 5"/>
          <p:cNvSpPr>
            <a:spLocks noGrp="1"/>
          </p:cNvSpPr>
          <p:nvPr>
            <p:ph type="ctrTitle" idx="2" hasCustomPrompt="1"/>
            <p:custDataLst>
              <p:tags r:id="rId5"/>
            </p:custDataLst>
          </p:nvPr>
        </p:nvSpPr>
        <p:spPr>
          <a:xfrm>
            <a:off x="1913069" y="1015980"/>
            <a:ext cx="8368467" cy="1230630"/>
          </a:xfrm>
        </p:spPr>
        <p:txBody>
          <a:bodyPr vert="horz" wrap="square" lIns="0" tIns="0" rIns="0" bIns="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7200" b="1" i="0" u="none" strike="noStrike" kern="1200" cap="none" spc="0" normalizeH="0" baseline="0" noProof="1">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1 (11)"/>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7" name="图片 6" descr="1 (12)"/>
          <p:cNvPicPr>
            <a:picLocks noChangeAspect="1"/>
          </p:cNvPicPr>
          <p:nvPr>
            <p:custDataLst>
              <p:tags r:id="rId4"/>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nvPr>
        </p:nvSpPr>
        <p:spPr>
          <a:xfrm>
            <a:off x="669882" y="952508"/>
            <a:ext cx="10852237"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3" name="图片 2" descr="1 (13)"/>
          <p:cNvPicPr>
            <a:picLocks noChangeAspect="1"/>
          </p:cNvPicPr>
          <p:nvPr>
            <p:custDataLst>
              <p:tags r:id="rId2"/>
            </p:custDataLst>
          </p:nvPr>
        </p:nvPicPr>
        <p:blipFill>
          <a:blip r:embed="rId3"/>
          <a:stretch>
            <a:fillRect/>
          </a:stretch>
        </p:blipFill>
        <p:spPr>
          <a:xfrm>
            <a:off x="215153" y="1941853"/>
            <a:ext cx="3235350" cy="2974283"/>
          </a:xfrm>
          <a:prstGeom prst="rect">
            <a:avLst/>
          </a:prstGeom>
        </p:spPr>
      </p:pic>
      <p:pic>
        <p:nvPicPr>
          <p:cNvPr id="2" name="图片 1" descr="1 (11)"/>
          <p:cNvPicPr>
            <a:picLocks noChangeAspect="1"/>
          </p:cNvPicPr>
          <p:nvPr>
            <p:custDataLst>
              <p:tags r:id="rId4"/>
            </p:custDataLst>
          </p:nvPr>
        </p:nvPicPr>
        <p:blipFill>
          <a:blip r:embed="rId5"/>
          <a:stretch>
            <a:fillRect/>
          </a:stretch>
        </p:blipFill>
        <p:spPr>
          <a:xfrm>
            <a:off x="11471910" y="6137910"/>
            <a:ext cx="720090" cy="720090"/>
          </a:xfrm>
          <a:prstGeom prst="rect">
            <a:avLst/>
          </a:prstGeom>
        </p:spPr>
      </p:pic>
      <p:pic>
        <p:nvPicPr>
          <p:cNvPr id="7" name="图片 6" descr="1 (12)"/>
          <p:cNvPicPr>
            <a:picLocks noChangeAspect="1"/>
          </p:cNvPicPr>
          <p:nvPr>
            <p:custDataLst>
              <p:tags r:id="rId6"/>
            </p:custDataLst>
          </p:nvPr>
        </p:nvPicPr>
        <p:blipFill>
          <a:blip r:embed="rId7"/>
          <a:stretch>
            <a:fillRect/>
          </a:stretch>
        </p:blipFill>
        <p:spPr>
          <a:xfrm>
            <a:off x="11471910" y="0"/>
            <a:ext cx="720090" cy="720090"/>
          </a:xfrm>
          <a:prstGeom prst="rect">
            <a:avLst/>
          </a:prstGeom>
        </p:spPr>
      </p:pic>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8" name="副标题 2"/>
          <p:cNvSpPr/>
          <p:nvPr>
            <p:ph type="subTitle" idx="3" hasCustomPrompt="1"/>
            <p:custDataLst>
              <p:tags r:id="rId8"/>
            </p:custDataLst>
          </p:nvPr>
        </p:nvSpPr>
        <p:spPr>
          <a:xfrm>
            <a:off x="4521236" y="2976598"/>
            <a:ext cx="6857365" cy="825334"/>
          </a:xfrm>
        </p:spPr>
        <p:txBody>
          <a:bodyPr vert="horz" wrap="square" lIns="0" tIns="0" rIns="0" bIns="0" rtlCol="0">
            <a:normAutofit/>
          </a:bodyPr>
          <a:lstStyle>
            <a:lvl1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kumimoji="0" lang="zh-CN" altLang="en-US" sz="1800" b="0" i="0" u="none" strike="noStrike" kern="1200" cap="none" spc="200" normalizeH="0" baseline="0" noProof="0" dirty="0">
                <a:ln>
                  <a:noFill/>
                </a:ln>
                <a:solidFill>
                  <a:schemeClr val="dk1">
                    <a:lumMod val="65000"/>
                    <a:lumOff val="35000"/>
                  </a:schemeClr>
                </a:solidFill>
                <a:effectLst/>
                <a:uLnTx/>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914400" indent="0" algn="ctr" defTabSz="914400" rtl="0" eaLnBrk="1" fontAlgn="auto" latinLnBrk="0" hangingPunct="1">
              <a:lnSpc>
                <a:spcPct val="13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3716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1828800" indent="0" algn="ctr" defTabSz="914400" rtl="0" eaLnBrk="1" fontAlgn="auto" latinLnBrk="0" hangingPunct="1">
              <a:lnSpc>
                <a:spcPct val="13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a:sym typeface="+mn-ea"/>
              </a:rPr>
              <a:t>单击此处编辑副标题</a:t>
            </a:r>
            <a:endParaRPr>
              <a:sym typeface="+mn-ea"/>
            </a:endParaRPr>
          </a:p>
        </p:txBody>
      </p:sp>
      <p:sp>
        <p:nvSpPr>
          <p:cNvPr id="9" name="标题 3"/>
          <p:cNvSpPr/>
          <p:nvPr>
            <p:ph type="ctrTitle" idx="2" hasCustomPrompt="1"/>
            <p:custDataLst>
              <p:tags r:id="rId9"/>
            </p:custDataLst>
          </p:nvPr>
        </p:nvSpPr>
        <p:spPr>
          <a:xfrm>
            <a:off x="4521236" y="2000603"/>
            <a:ext cx="6858000" cy="845820"/>
          </a:xfrm>
        </p:spPr>
        <p:txBody>
          <a:bodyPr vert="horz" wrap="square" lIns="0" tIns="0" rIns="0" bIns="0" rtlCol="0" anchor="b" anchorCtr="0">
            <a:normAutofit fontScale="90000"/>
          </a:bodyPr>
          <a:lstStyle>
            <a:lvl1pPr marL="0" marR="0" lvl="0" algn="l" defTabSz="914400" rtl="0" eaLnBrk="1" fontAlgn="auto" latinLnBrk="0" hangingPunct="1">
              <a:lnSpc>
                <a:spcPct val="100000"/>
              </a:lnSpc>
              <a:spcBef>
                <a:spcPct val="0"/>
              </a:spcBef>
              <a:spcAft>
                <a:spcPts val="0"/>
              </a:spcAft>
              <a:buClrTx/>
              <a:buSzTx/>
              <a:buFontTx/>
              <a:buNone/>
              <a:defRPr kumimoji="0" lang="zh-CN" altLang="en-US" sz="5500" b="1" i="0" u="none" strike="noStrike" kern="1200" cap="none" spc="500" normalizeH="0" baseline="0" noProof="0">
                <a:ln>
                  <a:noFill/>
                </a:ln>
                <a:solidFill>
                  <a:schemeClr val="dk1">
                    <a:lumMod val="85000"/>
                    <a:lumOff val="15000"/>
                  </a:schemeClr>
                </a:solidFill>
                <a:effectLst/>
                <a:uLnTx/>
                <a:uFillTx/>
                <a:latin typeface="Arial" panose="020B0604020202020204" pitchFamily="34" charset="0"/>
                <a:ea typeface="汉仪旗黑-85S" panose="00020600040101010101" pitchFamily="18" charset="-122"/>
                <a:cs typeface="+mj-cs"/>
                <a:sym typeface="+mn-ea"/>
              </a:defRPr>
            </a:lvl1pPr>
          </a:lstStyle>
          <a:p>
            <a:pPr lvl="0"/>
            <a:r>
              <a:rPr>
                <a:sym typeface="+mn-ea"/>
              </a:rPr>
              <a:t>编辑标题</a:t>
            </a:r>
            <a:endParaRPr>
              <a:sym typeface="+mn-e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9" name="图片 8" descr="1 (11)"/>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8" name="图片 7" descr="1 (12)"/>
          <p:cNvPicPr>
            <a:picLocks noChangeAspect="1"/>
          </p:cNvPicPr>
          <p:nvPr>
            <p:custDataLst>
              <p:tags r:id="rId4"/>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1" name="图片 10" descr="1 (11)"/>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10" name="图片 9" descr="1 (12)"/>
          <p:cNvPicPr>
            <a:picLocks noChangeAspect="1"/>
          </p:cNvPicPr>
          <p:nvPr>
            <p:custDataLst>
              <p:tags r:id="rId4"/>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882"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nvPr>
        </p:nvSpPr>
        <p:spPr>
          <a:xfrm>
            <a:off x="669930" y="952508"/>
            <a:ext cx="5283242" cy="381003"/>
          </a:xfrm>
        </p:spPr>
        <p:txBody>
          <a:bodyPr lIns="90170" tIns="46990" rIns="90170" bIns="46990" anchor="ctr"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nvPr>
        </p:nvSpPr>
        <p:spPr>
          <a:xfrm>
            <a:off x="669925" y="1406525"/>
            <a:ext cx="5283200"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90170" tIns="46990" rIns="90170" bIns="46990" rtlCol="0" anchor="ctr"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nvPr>
        </p:nvSpPr>
        <p:spPr>
          <a:xfrm>
            <a:off x="6235750" y="1406525"/>
            <a:ext cx="5283242" cy="4934752"/>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7" name="图片 6" descr="1 (13)"/>
          <p:cNvPicPr>
            <a:picLocks noChangeAspect="1"/>
          </p:cNvPicPr>
          <p:nvPr>
            <p:custDataLst>
              <p:tags r:id="rId2"/>
            </p:custDataLst>
          </p:nvPr>
        </p:nvPicPr>
        <p:blipFill>
          <a:blip r:embed="rId3"/>
          <a:stretch>
            <a:fillRect/>
          </a:stretch>
        </p:blipFill>
        <p:spPr>
          <a:xfrm>
            <a:off x="7498080" y="1411524"/>
            <a:ext cx="4389120" cy="4034953"/>
          </a:xfrm>
          <a:prstGeom prst="rect">
            <a:avLst/>
          </a:prstGeom>
        </p:spPr>
      </p:pic>
      <p:pic>
        <p:nvPicPr>
          <p:cNvPr id="6" name="图片 5" descr="1 (11)"/>
          <p:cNvPicPr>
            <a:picLocks noChangeAspect="1"/>
          </p:cNvPicPr>
          <p:nvPr>
            <p:custDataLst>
              <p:tags r:id="rId4"/>
            </p:custDataLst>
          </p:nvPr>
        </p:nvPicPr>
        <p:blipFill>
          <a:blip r:embed="rId5"/>
          <a:stretch>
            <a:fillRect/>
          </a:stretch>
        </p:blipFill>
        <p:spPr>
          <a:xfrm>
            <a:off x="0" y="0"/>
            <a:ext cx="720090" cy="720090"/>
          </a:xfrm>
          <a:prstGeom prst="rect">
            <a:avLst/>
          </a:prstGeom>
        </p:spPr>
      </p:pic>
      <p:sp>
        <p:nvSpPr>
          <p:cNvPr id="2" name="标题 1"/>
          <p:cNvSpPr>
            <a:spLocks noGrp="1"/>
          </p:cNvSpPr>
          <p:nvPr>
            <p:ph type="title"/>
          </p:nvPr>
        </p:nvSpPr>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9" name="图片 8" descr="1 (11)"/>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8" name="图片 7" descr="1 (12)"/>
          <p:cNvPicPr>
            <a:picLocks noChangeAspect="1"/>
          </p:cNvPicPr>
          <p:nvPr>
            <p:custDataLst>
              <p:tags r:id="rId4"/>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nvPr>
        </p:nvSpPr>
        <p:spPr>
          <a:xfrm>
            <a:off x="669930" y="443234"/>
            <a:ext cx="10852237" cy="441964"/>
          </a:xfrm>
        </p:spPr>
        <p:txBody>
          <a:bodyPr vert="horz" lIns="90170" tIns="46990" rIns="90170" bIns="46990" rtlCol="0" anchor="ctr"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nvPr>
        </p:nvSpPr>
        <p:spPr>
          <a:xfrm>
            <a:off x="6238925" y="952508"/>
            <a:ext cx="5283242" cy="5388907"/>
          </a:xfrm>
        </p:spPr>
        <p:txBody>
          <a:bodyPr vert="horz"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8" name="图片 7" descr="1 (11)"/>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7" name="图片 6" descr="1 (12)"/>
          <p:cNvPicPr>
            <a:picLocks noChangeAspect="1"/>
          </p:cNvPicPr>
          <p:nvPr>
            <p:custDataLst>
              <p:tags r:id="rId4"/>
            </p:custDataLst>
          </p:nvPr>
        </p:nvPicPr>
        <p:blipFill>
          <a:blip r:embed="rId5"/>
          <a:stretch>
            <a:fillRect/>
          </a:stretch>
        </p:blipFill>
        <p:spPr>
          <a:xfrm>
            <a:off x="11471910" y="0"/>
            <a:ext cx="720090" cy="720090"/>
          </a:xfrm>
          <a:prstGeom prst="rect">
            <a:avLst/>
          </a:prstGeom>
        </p:spPr>
      </p:pic>
      <p:sp>
        <p:nvSpPr>
          <p:cNvPr id="2" name="竖排标题 1"/>
          <p:cNvSpPr>
            <a:spLocks noGrp="1"/>
          </p:cNvSpPr>
          <p:nvPr>
            <p:ph type="title" orient="vert"/>
          </p:nvPr>
        </p:nvSpPr>
        <p:spPr>
          <a:xfrm>
            <a:off x="10571135" y="952508"/>
            <a:ext cx="950984" cy="5388907"/>
          </a:xfrm>
        </p:spPr>
        <p:txBody>
          <a:bodyPr vert="eaVert" lIns="90170" tIns="46990" rIns="90170" bIns="4699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descr="1 (11)"/>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2" name="图片 1" descr="1 (12)"/>
          <p:cNvPicPr>
            <a:picLocks noChangeAspect="1"/>
          </p:cNvPicPr>
          <p:nvPr>
            <p:custDataLst>
              <p:tags r:id="rId4"/>
            </p:custDataLst>
          </p:nvPr>
        </p:nvPicPr>
        <p:blipFill>
          <a:blip r:embed="rId5"/>
          <a:stretch>
            <a:fillRect/>
          </a:stretch>
        </p:blipFill>
        <p:spPr>
          <a:xfrm>
            <a:off x="11471910" y="0"/>
            <a:ext cx="720090" cy="72009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69930" y="952508"/>
            <a:ext cx="10852237" cy="5388907"/>
          </a:xfrm>
        </p:spPr>
        <p:txBody>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2" name="图片 1" descr="未标题-12_画板 1"/>
          <p:cNvPicPr>
            <a:picLocks noChangeAspect="1"/>
          </p:cNvPicPr>
          <p:nvPr>
            <p:custDataLst>
              <p:tags r:id="rId2"/>
            </p:custDataLst>
          </p:nvPr>
        </p:nvPicPr>
        <p:blipFill>
          <a:blip r:embed="rId3"/>
          <a:stretch>
            <a:fillRect/>
          </a:stretch>
        </p:blipFill>
        <p:spPr>
          <a:xfrm>
            <a:off x="10143" y="0"/>
            <a:ext cx="12171714" cy="6858000"/>
          </a:xfrm>
          <a:prstGeom prst="rect">
            <a:avLst/>
          </a:prstGeom>
        </p:spPr>
      </p:pic>
      <p:sp>
        <p:nvSpPr>
          <p:cNvPr id="3" name="日期占位符 2"/>
          <p:cNvSpPr>
            <a:spLocks noGrp="1"/>
          </p:cNvSpPr>
          <p:nvPr>
            <p:ph type="dt" sz="half" idx="10"/>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6" name="标题 1"/>
          <p:cNvSpPr>
            <a:spLocks noGrp="1"/>
          </p:cNvSpPr>
          <p:nvPr>
            <p:ph type="title" hasCustomPrompt="1"/>
            <p:custDataLst>
              <p:tags r:id="rId4"/>
            </p:custDataLst>
          </p:nvPr>
        </p:nvSpPr>
        <p:spPr>
          <a:xfrm>
            <a:off x="1652270" y="1786364"/>
            <a:ext cx="8890064" cy="1200150"/>
          </a:xfrm>
        </p:spPr>
        <p:txBody>
          <a:bodyPr vert="horz" wrap="square" lIns="0" tIns="0" rIns="0" bIns="0" rtlCol="0" anchor="b" anchorCtr="0">
            <a:normAutofit/>
          </a:bodyPr>
          <a:lstStyle>
            <a:lvl1pPr marL="0" marR="0" algn="ctr" defTabSz="914400" rtl="0" eaLnBrk="1" fontAlgn="auto" latinLnBrk="0" hangingPunct="1">
              <a:lnSpc>
                <a:spcPct val="100000"/>
              </a:lnSpc>
              <a:spcBef>
                <a:spcPct val="0"/>
              </a:spcBef>
              <a:buClrTx/>
              <a:buSzTx/>
              <a:buFontTx/>
              <a:buNone/>
              <a:defRPr kumimoji="0" lang="zh-CN" altLang="en-US" sz="7000" b="1" i="0" u="none" strike="noStrike" kern="1200" cap="none" spc="1000" normalizeH="0" baseline="0" noProof="1" dirty="0">
                <a:solidFill>
                  <a:schemeClr val="dk1">
                    <a:lumMod val="85000"/>
                    <a:lumOff val="15000"/>
                  </a:schemeClr>
                </a:solidFill>
                <a:uFillTx/>
                <a:latin typeface="Arial" panose="020B0604020202020204" pitchFamily="34" charset="0"/>
                <a:ea typeface="汉仪旗黑-85S" panose="00020600040101010101" pitchFamily="18" charset="-122"/>
                <a:cs typeface="+mj-cs"/>
              </a:defRPr>
            </a:lvl1pPr>
          </a:lstStyle>
          <a:p>
            <a:pPr lvl="0"/>
            <a:r>
              <a:rPr>
                <a:sym typeface="+mn-ea"/>
              </a:rPr>
              <a:t>编辑标题</a:t>
            </a:r>
            <a:endParaRPr>
              <a:sym typeface="+mn-e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spTree>
      <p:nvGrpSpPr>
        <p:cNvPr id="1" name=""/>
        <p:cNvGrpSpPr/>
        <p:nvPr/>
      </p:nvGrpSpPr>
      <p:grpSpPr>
        <a:xfrm>
          <a:off x="0" y="0"/>
          <a:ext cx="0" cy="0"/>
          <a:chOff x="0" y="0"/>
          <a:chExt cx="0" cy="0"/>
        </a:xfrm>
      </p:grpSpPr>
      <p:pic>
        <p:nvPicPr>
          <p:cNvPr id="7" name="图片 6" descr="1 (11)"/>
          <p:cNvPicPr>
            <a:picLocks noChangeAspect="1"/>
          </p:cNvPicPr>
          <p:nvPr>
            <p:custDataLst>
              <p:tags r:id="rId2"/>
            </p:custDataLst>
          </p:nvPr>
        </p:nvPicPr>
        <p:blipFill>
          <a:blip r:embed="rId3"/>
          <a:stretch>
            <a:fillRect/>
          </a:stretch>
        </p:blipFill>
        <p:spPr>
          <a:xfrm>
            <a:off x="0" y="6137910"/>
            <a:ext cx="720090" cy="720090"/>
          </a:xfrm>
          <a:prstGeom prst="rect">
            <a:avLst/>
          </a:prstGeom>
        </p:spPr>
      </p:pic>
      <p:pic>
        <p:nvPicPr>
          <p:cNvPr id="6" name="图片 5" descr="1 (12)"/>
          <p:cNvPicPr>
            <a:picLocks noChangeAspect="1"/>
          </p:cNvPicPr>
          <p:nvPr>
            <p:custDataLst>
              <p:tags r:id="rId4"/>
            </p:custDataLst>
          </p:nvPr>
        </p:nvPicPr>
        <p:blipFill>
          <a:blip r:embed="rId5"/>
          <a:stretch>
            <a:fillRect/>
          </a:stretch>
        </p:blipFill>
        <p:spPr>
          <a:xfrm>
            <a:off x="11471910" y="0"/>
            <a:ext cx="720090" cy="720090"/>
          </a:xfrm>
          <a:prstGeom prst="rect">
            <a:avLst/>
          </a:prstGeom>
        </p:spPr>
      </p:pic>
      <p:sp>
        <p:nvSpPr>
          <p:cNvPr id="2" name="标题 1"/>
          <p:cNvSpPr>
            <a:spLocks noGrp="1"/>
          </p:cNvSpPr>
          <p:nvPr>
            <p:ph type="title"/>
            <p:custDataLst>
              <p:tags r:id="rId6"/>
            </p:custDataLst>
          </p:nvPr>
        </p:nvSpPr>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spTree>
      <p:nvGrpSpPr>
        <p:cNvPr id="1" name=""/>
        <p:cNvGrpSpPr/>
        <p:nvPr/>
      </p:nvGrpSpPr>
      <p:grpSpPr>
        <a:xfrm>
          <a:off x="0" y="0"/>
          <a:ext cx="0" cy="0"/>
          <a:chOff x="0" y="0"/>
          <a:chExt cx="0" cy="0"/>
        </a:xfrm>
      </p:grpSpPr>
      <p:sp>
        <p:nvSpPr>
          <p:cNvPr id="9" name="矩形 8"/>
          <p:cNvSpPr/>
          <p:nvPr>
            <p:custDataLst>
              <p:tags r:id="rId2"/>
            </p:custDataLst>
          </p:nvPr>
        </p:nvSpPr>
        <p:spPr>
          <a:xfrm>
            <a:off x="294600" y="302400"/>
            <a:ext cx="11602796" cy="6253188"/>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descr="1 (11)"/>
          <p:cNvPicPr>
            <a:picLocks noChangeAspect="1"/>
          </p:cNvPicPr>
          <p:nvPr>
            <p:custDataLst>
              <p:tags r:id="rId3"/>
            </p:custDataLst>
          </p:nvPr>
        </p:nvPicPr>
        <p:blipFill>
          <a:blip r:embed="rId4"/>
          <a:stretch>
            <a:fillRect/>
          </a:stretch>
        </p:blipFill>
        <p:spPr>
          <a:xfrm>
            <a:off x="0" y="0"/>
            <a:ext cx="720090" cy="720090"/>
          </a:xfrm>
          <a:prstGeom prst="rect">
            <a:avLst/>
          </a:prstGeom>
        </p:spPr>
      </p:pic>
      <p:pic>
        <p:nvPicPr>
          <p:cNvPr id="6" name="图片 5" descr="1 (12)"/>
          <p:cNvPicPr>
            <a:picLocks noChangeAspect="1"/>
          </p:cNvPicPr>
          <p:nvPr>
            <p:custDataLst>
              <p:tags r:id="rId5"/>
            </p:custDataLst>
          </p:nvPr>
        </p:nvPicPr>
        <p:blipFill>
          <a:blip r:embed="rId6"/>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7"/>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8"/>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9"/>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4827588" cy="686879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descr="1 (11)"/>
          <p:cNvPicPr>
            <a:picLocks noChangeAspect="1"/>
          </p:cNvPicPr>
          <p:nvPr>
            <p:custDataLst>
              <p:tags r:id="rId3"/>
            </p:custDataLst>
          </p:nvPr>
        </p:nvPicPr>
        <p:blipFill>
          <a:blip r:embed="rId4"/>
          <a:stretch>
            <a:fillRect/>
          </a:stretch>
        </p:blipFill>
        <p:spPr>
          <a:xfrm>
            <a:off x="0" y="-10800"/>
            <a:ext cx="720090" cy="720090"/>
          </a:xfrm>
          <a:prstGeom prst="rect">
            <a:avLst/>
          </a:prstGeom>
        </p:spPr>
      </p:pic>
      <p:pic>
        <p:nvPicPr>
          <p:cNvPr id="6" name="图片 5" descr="1 (12)"/>
          <p:cNvPicPr>
            <a:picLocks noChangeAspect="1"/>
          </p:cNvPicPr>
          <p:nvPr>
            <p:custDataLst>
              <p:tags r:id="rId5"/>
            </p:custDataLst>
          </p:nvPr>
        </p:nvPicPr>
        <p:blipFill>
          <a:blip r:embed="rId6"/>
          <a:stretch>
            <a:fillRect/>
          </a:stretch>
        </p:blipFill>
        <p:spPr>
          <a:xfrm>
            <a:off x="11471910" y="6137910"/>
            <a:ext cx="720090" cy="720090"/>
          </a:xfrm>
          <a:prstGeom prst="rect">
            <a:avLst/>
          </a:prstGeom>
        </p:spPr>
      </p:pic>
      <p:sp>
        <p:nvSpPr>
          <p:cNvPr id="2" name="标题 1"/>
          <p:cNvSpPr>
            <a:spLocks noGrp="1"/>
          </p:cNvSpPr>
          <p:nvPr>
            <p:ph type="title" hasCustomPrompt="1"/>
            <p:custDataLst>
              <p:tags r:id="rId7"/>
            </p:custDataLst>
          </p:nvPr>
        </p:nvSpPr>
        <p:spPr>
          <a:xfrm>
            <a:off x="583200" y="770400"/>
            <a:ext cx="3960000" cy="882000"/>
          </a:xfrm>
        </p:spPr>
        <p:txBody>
          <a:bodyPr anchor="ctr" anchorCtr="0"/>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2660396"/>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descr="1 (11)"/>
          <p:cNvPicPr>
            <a:picLocks noChangeAspect="1"/>
          </p:cNvPicPr>
          <p:nvPr>
            <p:custDataLst>
              <p:tags r:id="rId3"/>
            </p:custDataLst>
          </p:nvPr>
        </p:nvPicPr>
        <p:blipFill>
          <a:blip r:embed="rId4"/>
          <a:stretch>
            <a:fillRect/>
          </a:stretch>
        </p:blipFill>
        <p:spPr>
          <a:xfrm>
            <a:off x="0" y="6137910"/>
            <a:ext cx="720090" cy="720090"/>
          </a:xfrm>
          <a:prstGeom prst="rect">
            <a:avLst/>
          </a:prstGeom>
        </p:spPr>
      </p:pic>
      <p:pic>
        <p:nvPicPr>
          <p:cNvPr id="6" name="图片 5" descr="1 (12)"/>
          <p:cNvPicPr>
            <a:picLocks noChangeAspect="1"/>
          </p:cNvPicPr>
          <p:nvPr>
            <p:custDataLst>
              <p:tags r:id="rId5"/>
            </p:custDataLst>
          </p:nvPr>
        </p:nvPicPr>
        <p:blipFill>
          <a:blip r:embed="rId6"/>
          <a:stretch>
            <a:fillRect/>
          </a:stretch>
        </p:blipFill>
        <p:spPr>
          <a:xfrm>
            <a:off x="11471910" y="6137910"/>
            <a:ext cx="720090" cy="720090"/>
          </a:xfrm>
          <a:prstGeom prst="rect">
            <a:avLst/>
          </a:prstGeom>
        </p:spPr>
      </p:pic>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spTree>
      <p:nvGrpSpPr>
        <p:cNvPr id="1" name=""/>
        <p:cNvGrpSpPr/>
        <p:nvPr/>
      </p:nvGrpSpPr>
      <p:grpSpPr>
        <a:xfrm>
          <a:off x="0" y="0"/>
          <a:ext cx="0" cy="0"/>
          <a:chOff x="0" y="0"/>
          <a:chExt cx="0" cy="0"/>
        </a:xfrm>
      </p:grpSpPr>
      <p:sp>
        <p:nvSpPr>
          <p:cNvPr id="10" name="矩形 9"/>
          <p:cNvSpPr/>
          <p:nvPr>
            <p:custDataLst>
              <p:tags r:id="rId2"/>
            </p:custDataLst>
          </p:nvPr>
        </p:nvSpPr>
        <p:spPr>
          <a:xfrm>
            <a:off x="0" y="5029200"/>
            <a:ext cx="12189600" cy="18288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descr="1 (11)"/>
          <p:cNvPicPr>
            <a:picLocks noChangeAspect="1"/>
          </p:cNvPicPr>
          <p:nvPr>
            <p:custDataLst>
              <p:tags r:id="rId3"/>
            </p:custDataLst>
          </p:nvPr>
        </p:nvPicPr>
        <p:blipFill>
          <a:blip r:embed="rId4"/>
          <a:stretch>
            <a:fillRect/>
          </a:stretch>
        </p:blipFill>
        <p:spPr>
          <a:xfrm>
            <a:off x="0" y="0"/>
            <a:ext cx="720090" cy="720090"/>
          </a:xfrm>
          <a:prstGeom prst="rect">
            <a:avLst/>
          </a:prstGeom>
        </p:spPr>
      </p:pic>
      <p:pic>
        <p:nvPicPr>
          <p:cNvPr id="6" name="图片 5" descr="1 (12)"/>
          <p:cNvPicPr>
            <a:picLocks noChangeAspect="1"/>
          </p:cNvPicPr>
          <p:nvPr>
            <p:custDataLst>
              <p:tags r:id="rId5"/>
            </p:custDataLst>
          </p:nvPr>
        </p:nvPicPr>
        <p:blipFill>
          <a:blip r:embed="rId6"/>
          <a:stretch>
            <a:fillRect/>
          </a:stretch>
        </p:blipFill>
        <p:spPr>
          <a:xfrm>
            <a:off x="11471910" y="-5379"/>
            <a:ext cx="720090" cy="720090"/>
          </a:xfrm>
          <a:prstGeom prst="rect">
            <a:avLst/>
          </a:prstGeom>
        </p:spPr>
      </p:pic>
      <p:sp>
        <p:nvSpPr>
          <p:cNvPr id="2" name="标题 1"/>
          <p:cNvSpPr>
            <a:spLocks noGrp="1"/>
          </p:cNvSpPr>
          <p:nvPr>
            <p:ph type="title"/>
            <p:custDataLst>
              <p:tags r:id="rId7"/>
            </p:custDataLst>
          </p:nvPr>
        </p:nvSpPr>
        <p:spPr>
          <a:xfrm>
            <a:off x="604800" y="669600"/>
            <a:ext cx="10976400" cy="565200"/>
          </a:xfrm>
        </p:spPr>
        <p:txBody>
          <a:bodyPr anchor="ctr" anchorCtr="0"/>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spTree>
      <p:nvGrpSpPr>
        <p:cNvPr id="1" name=""/>
        <p:cNvGrpSpPr/>
        <p:nvPr/>
      </p:nvGrpSpPr>
      <p:grpSpPr>
        <a:xfrm>
          <a:off x="0" y="0"/>
          <a:ext cx="0" cy="0"/>
          <a:chOff x="0" y="0"/>
          <a:chExt cx="0" cy="0"/>
        </a:xfrm>
      </p:grpSpPr>
      <p:sp>
        <p:nvSpPr>
          <p:cNvPr id="10" name="矩形 9"/>
          <p:cNvSpPr/>
          <p:nvPr>
            <p:custDataLst>
              <p:tags r:id="rId2"/>
            </p:custDataLst>
          </p:nvPr>
        </p:nvSpPr>
        <p:spPr>
          <a:xfrm>
            <a:off x="0" y="-10800"/>
            <a:ext cx="12189600" cy="914400"/>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descr="1 (11)"/>
          <p:cNvPicPr>
            <a:picLocks noChangeAspect="1"/>
          </p:cNvPicPr>
          <p:nvPr>
            <p:custDataLst>
              <p:tags r:id="rId3"/>
            </p:custDataLst>
          </p:nvPr>
        </p:nvPicPr>
        <p:blipFill>
          <a:blip r:embed="rId4"/>
          <a:stretch>
            <a:fillRect/>
          </a:stretch>
        </p:blipFill>
        <p:spPr>
          <a:xfrm>
            <a:off x="11469510" y="-10800"/>
            <a:ext cx="720090" cy="720090"/>
          </a:xfrm>
          <a:prstGeom prst="rect">
            <a:avLst/>
          </a:prstGeom>
        </p:spPr>
      </p:pic>
      <p:pic>
        <p:nvPicPr>
          <p:cNvPr id="6" name="图片 5" descr="1 (12)"/>
          <p:cNvPicPr>
            <a:picLocks noChangeAspect="1"/>
          </p:cNvPicPr>
          <p:nvPr>
            <p:custDataLst>
              <p:tags r:id="rId5"/>
            </p:custDataLst>
          </p:nvPr>
        </p:nvPicPr>
        <p:blipFill>
          <a:blip r:embed="rId6"/>
          <a:stretch>
            <a:fillRect/>
          </a:stretch>
        </p:blipFill>
        <p:spPr>
          <a:xfrm>
            <a:off x="0" y="6137910"/>
            <a:ext cx="720090" cy="720090"/>
          </a:xfrm>
          <a:prstGeom prst="rect">
            <a:avLst/>
          </a:prstGeom>
        </p:spPr>
      </p:pic>
      <p:sp>
        <p:nvSpPr>
          <p:cNvPr id="2" name="标题 1"/>
          <p:cNvSpPr>
            <a:spLocks noGrp="1"/>
          </p:cNvSpPr>
          <p:nvPr>
            <p:ph type="title"/>
            <p:custDataLst>
              <p:tags r:id="rId7"/>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3"/>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4"/>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spTree>
      <p:nvGrpSpPr>
        <p:cNvPr id="1" name=""/>
        <p:cNvGrpSpPr/>
        <p:nvPr/>
      </p:nvGrpSpPr>
      <p:grpSpPr>
        <a:xfrm>
          <a:off x="0" y="0"/>
          <a:ext cx="0" cy="0"/>
          <a:chOff x="0" y="0"/>
          <a:chExt cx="0" cy="0"/>
        </a:xfrm>
      </p:grpSpPr>
      <p:sp>
        <p:nvSpPr>
          <p:cNvPr id="9" name="矩形 8"/>
          <p:cNvSpPr/>
          <p:nvPr>
            <p:custDataLst>
              <p:tags r:id="rId2"/>
            </p:custDataLst>
          </p:nvPr>
        </p:nvSpPr>
        <p:spPr>
          <a:xfrm>
            <a:off x="0" y="959400"/>
            <a:ext cx="12189600" cy="4939195"/>
          </a:xfrm>
          <a:prstGeom prst="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8" name="图片 7" descr="1 (11)"/>
          <p:cNvPicPr>
            <a:picLocks noChangeAspect="1"/>
          </p:cNvPicPr>
          <p:nvPr>
            <p:custDataLst>
              <p:tags r:id="rId3"/>
            </p:custDataLst>
          </p:nvPr>
        </p:nvPicPr>
        <p:blipFill>
          <a:blip r:embed="rId4"/>
          <a:stretch>
            <a:fillRect/>
          </a:stretch>
        </p:blipFill>
        <p:spPr>
          <a:xfrm>
            <a:off x="10438461" y="5104461"/>
            <a:ext cx="1753527" cy="1753527"/>
          </a:xfrm>
          <a:prstGeom prst="rect">
            <a:avLst/>
          </a:prstGeom>
        </p:spPr>
      </p:pic>
      <p:pic>
        <p:nvPicPr>
          <p:cNvPr id="6" name="图片 5" descr="1 (12)"/>
          <p:cNvPicPr>
            <a:picLocks noChangeAspect="1"/>
          </p:cNvPicPr>
          <p:nvPr>
            <p:custDataLst>
              <p:tags r:id="rId5"/>
            </p:custDataLst>
          </p:nvPr>
        </p:nvPicPr>
        <p:blipFill>
          <a:blip r:embed="rId6"/>
          <a:stretch>
            <a:fillRect/>
          </a:stretch>
        </p:blipFill>
        <p:spPr>
          <a:xfrm>
            <a:off x="0" y="-10802"/>
            <a:ext cx="1753527" cy="1753527"/>
          </a:xfrm>
          <a:prstGeom prst="rect">
            <a:avLst/>
          </a:prstGeom>
        </p:spPr>
      </p:pic>
      <p:sp>
        <p:nvSpPr>
          <p:cNvPr id="2" name="标题 1"/>
          <p:cNvSpPr>
            <a:spLocks noGrp="1"/>
          </p:cNvSpPr>
          <p:nvPr>
            <p:ph type="title" hasCustomPrompt="1"/>
            <p:custDataLst>
              <p:tags r:id="rId7"/>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2" Type="http://schemas.openxmlformats.org/officeDocument/2006/relationships/theme" Target="../theme/theme2.xml"/><Relationship Id="rId21" Type="http://schemas.openxmlformats.org/officeDocument/2006/relationships/tags" Target="../tags/tag87.xml"/><Relationship Id="rId20" Type="http://schemas.openxmlformats.org/officeDocument/2006/relationships/tags" Target="../tags/tag86.xml"/><Relationship Id="rId2" Type="http://schemas.openxmlformats.org/officeDocument/2006/relationships/slideLayout" Target="../slideLayouts/slideLayout13.xml"/><Relationship Id="rId19" Type="http://schemas.openxmlformats.org/officeDocument/2006/relationships/tags" Target="../tags/tag85.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3.xml"/><Relationship Id="rId1" Type="http://schemas.openxmlformats.org/officeDocument/2006/relationships/tags" Target="../tags/tag88.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3.xml"/><Relationship Id="rId5" Type="http://schemas.openxmlformats.org/officeDocument/2006/relationships/tags" Target="../tags/tag97.xml"/><Relationship Id="rId4" Type="http://schemas.openxmlformats.org/officeDocument/2006/relationships/image" Target="../media/image24.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3.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image" Target="../media/image25.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3.xml"/><Relationship Id="rId4" Type="http://schemas.openxmlformats.org/officeDocument/2006/relationships/tags" Target="../tags/tag100.xml"/><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tags" Target="../tags/tag101.xml"/><Relationship Id="rId1" Type="http://schemas.openxmlformats.org/officeDocument/2006/relationships/image" Target="../media/image29.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3.xml"/><Relationship Id="rId5" Type="http://schemas.openxmlformats.org/officeDocument/2006/relationships/tags" Target="../tags/tag102.xml"/><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15.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image" Target="file:///C:\Users\deng\AppData\Local\Temp\wps\INetCache\c56a07b65ede01956e45c82cf354b27c" TargetMode="External"/><Relationship Id="rId7" Type="http://schemas.openxmlformats.org/officeDocument/2006/relationships/image" Target="../media/image37.jpeg"/><Relationship Id="rId6" Type="http://schemas.openxmlformats.org/officeDocument/2006/relationships/image" Target="file:///C:\Users\deng\AppData\Local\Temp\wps\INetCache\a622dad9f98755dc610faba32c50184a" TargetMode="External"/><Relationship Id="rId5" Type="http://schemas.openxmlformats.org/officeDocument/2006/relationships/image" Target="../media/image36.jpeg"/><Relationship Id="rId4" Type="http://schemas.openxmlformats.org/officeDocument/2006/relationships/image" Target="file:///C:\Users\deng\AppData\Local\Temp\wps\INetCache\be807b082c92c37066f2ec0f8b409cad" TargetMode="External"/><Relationship Id="rId3" Type="http://schemas.openxmlformats.org/officeDocument/2006/relationships/image" Target="../media/image35.jpeg"/><Relationship Id="rId2" Type="http://schemas.openxmlformats.org/officeDocument/2006/relationships/image" Target="file:///C:\Users\deng\AppData\Local\Temp\wps\INetCache\c478282909799f425338b7d7fc4e926c" TargetMode="External"/><Relationship Id="rId12" Type="http://schemas.openxmlformats.org/officeDocument/2006/relationships/notesSlide" Target="../notesSlides/notesSlide13.xml"/><Relationship Id="rId11" Type="http://schemas.openxmlformats.org/officeDocument/2006/relationships/slideLayout" Target="../slideLayouts/slideLayout13.xml"/><Relationship Id="rId10" Type="http://schemas.openxmlformats.org/officeDocument/2006/relationships/tags" Target="../tags/tag103.xml"/><Relationship Id="rId1" Type="http://schemas.openxmlformats.org/officeDocument/2006/relationships/image" Target="../media/image34.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3.xml"/><Relationship Id="rId4" Type="http://schemas.openxmlformats.org/officeDocument/2006/relationships/tags" Target="../tags/tag104.xml"/><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tags" Target="../tags/tag105.xml"/><Relationship Id="rId2" Type="http://schemas.openxmlformats.org/officeDocument/2006/relationships/image" Target="../media/image41.png"/><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3.xml"/><Relationship Id="rId4" Type="http://schemas.openxmlformats.org/officeDocument/2006/relationships/tags" Target="../tags/tag106.xml"/><Relationship Id="rId3" Type="http://schemas.openxmlformats.org/officeDocument/2006/relationships/image" Target="../media/image19.jpeg"/><Relationship Id="rId2" Type="http://schemas.openxmlformats.org/officeDocument/2006/relationships/image" Target="../media/image43.jpeg"/><Relationship Id="rId1" Type="http://schemas.openxmlformats.org/officeDocument/2006/relationships/image" Target="../media/image42.jpe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3.xml"/><Relationship Id="rId5" Type="http://schemas.openxmlformats.org/officeDocument/2006/relationships/tags" Target="../tags/tag107.xml"/><Relationship Id="rId4" Type="http://schemas.openxmlformats.org/officeDocument/2006/relationships/image" Target="../media/image45.png"/><Relationship Id="rId3" Type="http://schemas.openxmlformats.org/officeDocument/2006/relationships/image" Target="../media/image44.jpeg"/><Relationship Id="rId2" Type="http://schemas.openxmlformats.org/officeDocument/2006/relationships/image" Target="../media/image13.png"/><Relationship Id="rId1"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89.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3.xml"/><Relationship Id="rId3" Type="http://schemas.openxmlformats.org/officeDocument/2006/relationships/tags" Target="../tags/tag108.xml"/><Relationship Id="rId2" Type="http://schemas.openxmlformats.org/officeDocument/2006/relationships/image" Target="../media/image46.jpe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3.xml"/><Relationship Id="rId2" Type="http://schemas.openxmlformats.org/officeDocument/2006/relationships/tags" Target="../tags/tag110.xml"/><Relationship Id="rId1" Type="http://schemas.openxmlformats.org/officeDocument/2006/relationships/tags" Target="../tags/tag109.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3.xml"/><Relationship Id="rId6" Type="http://schemas.openxmlformats.org/officeDocument/2006/relationships/tags" Target="../tags/tag113.xml"/><Relationship Id="rId5" Type="http://schemas.openxmlformats.org/officeDocument/2006/relationships/image" Target="../media/image47.png"/><Relationship Id="rId4" Type="http://www.wps.cn/officeDocument/2018/webExtension" Target="../webExtensions/webExtension1.xml" TargetMode="External"/><Relationship Id="rId3" Type="http://www.wps.cn/officeDocument/2018/webExtension" Target="../webExtensions/webExtension1.xml"/><Relationship Id="rId2" Type="http://schemas.openxmlformats.org/officeDocument/2006/relationships/tags" Target="../tags/tag112.xml"/><Relationship Id="rId1" Type="http://schemas.openxmlformats.org/officeDocument/2006/relationships/tags" Target="../tags/tag111.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114.xml"/><Relationship Id="rId7" Type="http://schemas.openxmlformats.org/officeDocument/2006/relationships/image" Target="../media/image53.jpeg"/><Relationship Id="rId6" Type="http://schemas.openxmlformats.org/officeDocument/2006/relationships/image" Target="../media/image52.jpeg"/><Relationship Id="rId5" Type="http://schemas.openxmlformats.org/officeDocument/2006/relationships/image" Target="../media/image20.jpeg"/><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png"/><Relationship Id="rId10" Type="http://schemas.openxmlformats.org/officeDocument/2006/relationships/notesSlide" Target="../notesSlides/notesSlide21.xml"/><Relationship Id="rId1" Type="http://schemas.openxmlformats.org/officeDocument/2006/relationships/image" Target="../media/image48.jpe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3.xml"/><Relationship Id="rId5" Type="http://schemas.openxmlformats.org/officeDocument/2006/relationships/tags" Target="../tags/tag115.xml"/><Relationship Id="rId4" Type="http://schemas.openxmlformats.org/officeDocument/2006/relationships/image" Target="../media/image57.jpeg"/><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image" Target="../media/image54.jpeg"/></Relationships>
</file>

<file path=ppt/slides/_rels/slide25.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image" Target="../media/image65.jpeg"/><Relationship Id="rId7" Type="http://schemas.openxmlformats.org/officeDocument/2006/relationships/image" Target="../media/image64.png"/><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 Id="rId3" Type="http://schemas.openxmlformats.org/officeDocument/2006/relationships/image" Target="../media/image60.jpeg"/><Relationship Id="rId2" Type="http://schemas.openxmlformats.org/officeDocument/2006/relationships/image" Target="../media/image59.jpeg"/><Relationship Id="rId11" Type="http://schemas.openxmlformats.org/officeDocument/2006/relationships/notesSlide" Target="../notesSlides/notesSlide23.xml"/><Relationship Id="rId10" Type="http://schemas.openxmlformats.org/officeDocument/2006/relationships/slideLayout" Target="../slideLayouts/slideLayout13.xml"/><Relationship Id="rId1" Type="http://schemas.openxmlformats.org/officeDocument/2006/relationships/image" Target="../media/image58.jpe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13.xml"/><Relationship Id="rId6" Type="http://schemas.openxmlformats.org/officeDocument/2006/relationships/tags" Target="../tags/tag117.xml"/><Relationship Id="rId5" Type="http://schemas.openxmlformats.org/officeDocument/2006/relationships/image" Target="../media/image70.jpeg"/><Relationship Id="rId4" Type="http://schemas.openxmlformats.org/officeDocument/2006/relationships/image" Target="../media/image69.jpeg"/><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chart" Target="../charts/chart2.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5.xml"/><Relationship Id="rId8" Type="http://schemas.openxmlformats.org/officeDocument/2006/relationships/slideLayout" Target="../slideLayouts/slideLayout13.xml"/><Relationship Id="rId7" Type="http://schemas.openxmlformats.org/officeDocument/2006/relationships/tags" Target="../tags/tag118.xml"/><Relationship Id="rId6" Type="http://schemas.openxmlformats.org/officeDocument/2006/relationships/image" Target="../media/image14.jpeg"/><Relationship Id="rId5" Type="http://schemas.openxmlformats.org/officeDocument/2006/relationships/image" Target="../media/image74.jpeg"/><Relationship Id="rId4" Type="http://schemas.openxmlformats.org/officeDocument/2006/relationships/image" Target="../media/image73.jpeg"/><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3.xml"/><Relationship Id="rId4" Type="http://schemas.openxmlformats.org/officeDocument/2006/relationships/tags" Target="../tags/tag119.xml"/><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3.xml"/><Relationship Id="rId2" Type="http://schemas.openxmlformats.org/officeDocument/2006/relationships/tags" Target="../tags/tag120.xml"/><Relationship Id="rId1" Type="http://schemas.openxmlformats.org/officeDocument/2006/relationships/image" Target="../media/image77.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90.xml"/><Relationship Id="rId2" Type="http://schemas.openxmlformats.org/officeDocument/2006/relationships/image" Target="../media/image8.png"/><Relationship Id="rId1" Type="http://schemas.openxmlformats.org/officeDocument/2006/relationships/chart" Target="../charts/chart1.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3.xml"/><Relationship Id="rId2" Type="http://schemas.openxmlformats.org/officeDocument/2006/relationships/tags" Target="../tags/tag121.xml"/><Relationship Id="rId1" Type="http://schemas.openxmlformats.org/officeDocument/2006/relationships/image" Target="../media/image77.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3.xml"/><Relationship Id="rId2" Type="http://schemas.openxmlformats.org/officeDocument/2006/relationships/tags" Target="../tags/tag122.xml"/><Relationship Id="rId1" Type="http://schemas.openxmlformats.org/officeDocument/2006/relationships/image" Target="../media/image78.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3.xml"/><Relationship Id="rId2" Type="http://schemas.openxmlformats.org/officeDocument/2006/relationships/tags" Target="../tags/tag123.xml"/><Relationship Id="rId1" Type="http://schemas.openxmlformats.org/officeDocument/2006/relationships/image" Target="../media/image79.jpe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tags" Target="../tags/tag124.xml"/><Relationship Id="rId7" Type="http://schemas.openxmlformats.org/officeDocument/2006/relationships/image" Target="../media/image85.jpeg"/><Relationship Id="rId6" Type="http://schemas.openxmlformats.org/officeDocument/2006/relationships/image" Target="../media/image84.jpeg"/><Relationship Id="rId5" Type="http://schemas.openxmlformats.org/officeDocument/2006/relationships/image" Target="../media/image21.jpeg"/><Relationship Id="rId4" Type="http://schemas.openxmlformats.org/officeDocument/2006/relationships/image" Target="../media/image83.jpeg"/><Relationship Id="rId3" Type="http://schemas.openxmlformats.org/officeDocument/2006/relationships/image" Target="../media/image82.jpeg"/><Relationship Id="rId2" Type="http://schemas.openxmlformats.org/officeDocument/2006/relationships/image" Target="../media/image81.jpeg"/><Relationship Id="rId10" Type="http://schemas.openxmlformats.org/officeDocument/2006/relationships/notesSlide" Target="../notesSlides/notesSlide31.xml"/><Relationship Id="rId1" Type="http://schemas.openxmlformats.org/officeDocument/2006/relationships/image" Target="../media/image80.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tags" Target="../tags/tag125.xml"/><Relationship Id="rId1" Type="http://schemas.openxmlformats.org/officeDocument/2006/relationships/image" Target="../media/image8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3.xml"/><Relationship Id="rId2" Type="http://schemas.openxmlformats.org/officeDocument/2006/relationships/tags" Target="../tags/tag126.xml"/><Relationship Id="rId1" Type="http://schemas.openxmlformats.org/officeDocument/2006/relationships/image" Target="../media/image86.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3.xml"/><Relationship Id="rId3" Type="http://schemas.openxmlformats.org/officeDocument/2006/relationships/tags" Target="../tags/tag127.xml"/><Relationship Id="rId2" Type="http://schemas.openxmlformats.org/officeDocument/2006/relationships/image" Target="../media/image88.jpeg"/><Relationship Id="rId1" Type="http://schemas.openxmlformats.org/officeDocument/2006/relationships/image" Target="../media/image87.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13.xml"/><Relationship Id="rId4" Type="http://schemas.openxmlformats.org/officeDocument/2006/relationships/tags" Target="../tags/tag128.xml"/><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image" Target="../media/image89.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13.xml"/><Relationship Id="rId5" Type="http://schemas.openxmlformats.org/officeDocument/2006/relationships/tags" Target="../tags/tag129.xml"/><Relationship Id="rId4" Type="http://schemas.openxmlformats.org/officeDocument/2006/relationships/image" Target="../media/image94.jpeg"/><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1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1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1.xml"/><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image" Target="../media/image98.png"/><Relationship Id="rId7" Type="http://schemas.openxmlformats.org/officeDocument/2006/relationships/tags" Target="../tags/tag134.xml"/><Relationship Id="rId6" Type="http://schemas.openxmlformats.org/officeDocument/2006/relationships/image" Target="../media/image97.jpeg"/><Relationship Id="rId5" Type="http://schemas.openxmlformats.org/officeDocument/2006/relationships/tags" Target="../tags/tag133.xml"/><Relationship Id="rId4" Type="http://schemas.openxmlformats.org/officeDocument/2006/relationships/image" Target="../media/image96.jpeg"/><Relationship Id="rId3" Type="http://schemas.openxmlformats.org/officeDocument/2006/relationships/tags" Target="../tags/tag132.xml"/><Relationship Id="rId2" Type="http://schemas.openxmlformats.org/officeDocument/2006/relationships/image" Target="../media/image95.jpeg"/><Relationship Id="rId16" Type="http://schemas.openxmlformats.org/officeDocument/2006/relationships/notesSlide" Target="../notesSlides/notesSlide38.xml"/><Relationship Id="rId15" Type="http://schemas.openxmlformats.org/officeDocument/2006/relationships/slideLayout" Target="../slideLayouts/slideLayout13.xml"/><Relationship Id="rId14" Type="http://schemas.openxmlformats.org/officeDocument/2006/relationships/tags" Target="../tags/tag137.xml"/><Relationship Id="rId13" Type="http://schemas.openxmlformats.org/officeDocument/2006/relationships/image" Target="../media/image23.jpeg"/><Relationship Id="rId12" Type="http://schemas.openxmlformats.org/officeDocument/2006/relationships/image" Target="../media/image100.jpeg"/><Relationship Id="rId11" Type="http://schemas.openxmlformats.org/officeDocument/2006/relationships/tags" Target="../tags/tag136.xml"/><Relationship Id="rId10" Type="http://schemas.openxmlformats.org/officeDocument/2006/relationships/image" Target="../media/image99.jpeg"/><Relationship Id="rId1" Type="http://schemas.openxmlformats.org/officeDocument/2006/relationships/tags" Target="../tags/tag131.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3.xml"/><Relationship Id="rId3" Type="http://schemas.openxmlformats.org/officeDocument/2006/relationships/tags" Target="../tags/tag138.xml"/><Relationship Id="rId2" Type="http://schemas.openxmlformats.org/officeDocument/2006/relationships/image" Target="../media/image102.jpeg"/><Relationship Id="rId1" Type="http://schemas.openxmlformats.org/officeDocument/2006/relationships/image" Target="../media/image101.jpe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13.xml"/><Relationship Id="rId4" Type="http://schemas.openxmlformats.org/officeDocument/2006/relationships/tags" Target="../tags/tag139.xml"/><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image" Target="../media/image103.jpe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3.xml"/><Relationship Id="rId3" Type="http://schemas.openxmlformats.org/officeDocument/2006/relationships/tags" Target="../tags/tag140.xml"/><Relationship Id="rId2" Type="http://schemas.openxmlformats.org/officeDocument/2006/relationships/image" Target="../media/image107.jpeg"/><Relationship Id="rId1" Type="http://schemas.openxmlformats.org/officeDocument/2006/relationships/image" Target="../media/image106.jpe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13.xml"/><Relationship Id="rId4" Type="http://schemas.openxmlformats.org/officeDocument/2006/relationships/tags" Target="../tags/tag141.xml"/><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image" Target="../media/image108.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14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14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14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145.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tags" Target="../tags/tag92.xml"/><Relationship Id="rId2" Type="http://schemas.openxmlformats.org/officeDocument/2006/relationships/image" Target="../media/image9.pn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3.xml"/><Relationship Id="rId4" Type="http://schemas.openxmlformats.org/officeDocument/2006/relationships/tags" Target="../tags/tag93.xml"/><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tags" Target="../tags/tag94.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tags" Target="../tags/tag95.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9" Type="http://schemas.openxmlformats.org/officeDocument/2006/relationships/image" Target="../media/image22.jpeg"/><Relationship Id="rId8" Type="http://schemas.openxmlformats.org/officeDocument/2006/relationships/image" Target="../media/image21.jpeg"/><Relationship Id="rId7" Type="http://schemas.openxmlformats.org/officeDocument/2006/relationships/image" Target="../media/image20.jpeg"/><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3" Type="http://schemas.openxmlformats.org/officeDocument/2006/relationships/image" Target="../media/image16.jpeg"/><Relationship Id="rId2" Type="http://schemas.openxmlformats.org/officeDocument/2006/relationships/image" Target="../media/image15.jpeg"/><Relationship Id="rId13" Type="http://schemas.openxmlformats.org/officeDocument/2006/relationships/notesSlide" Target="../notesSlides/notesSlide7.xml"/><Relationship Id="rId12" Type="http://schemas.openxmlformats.org/officeDocument/2006/relationships/slideLayout" Target="../slideLayouts/slideLayout13.xml"/><Relationship Id="rId11" Type="http://schemas.openxmlformats.org/officeDocument/2006/relationships/tags" Target="../tags/tag96.xml"/><Relationship Id="rId10" Type="http://schemas.openxmlformats.org/officeDocument/2006/relationships/image" Target="../media/image23.jpeg"/><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6835" y="2750185"/>
            <a:ext cx="12395200" cy="1014730"/>
          </a:xfrm>
          <a:prstGeom prst="rect">
            <a:avLst/>
          </a:prstGeom>
          <a:noFill/>
        </p:spPr>
        <p:txBody>
          <a:bodyPr wrap="none" rtlCol="0">
            <a:spAutoFit/>
          </a:bodyPr>
          <a:p>
            <a:r>
              <a:rPr lang="zh-CN" altLang="en-US" sz="6000" b="1">
                <a:solidFill>
                  <a:srgbClr val="0070C0"/>
                </a:solidFill>
                <a:latin typeface="华文隶书" panose="02010800040101010101" charset="-122"/>
                <a:ea typeface="华文隶书" panose="02010800040101010101" charset="-122"/>
              </a:rPr>
              <a:t>让我们一起开启国家的探索之旅吧！</a:t>
            </a:r>
            <a:endParaRPr lang="zh-CN" altLang="en-US" sz="6000" b="1">
              <a:solidFill>
                <a:srgbClr val="0070C0"/>
              </a:solidFill>
              <a:latin typeface="华文隶书" panose="02010800040101010101" charset="-122"/>
              <a:ea typeface="华文隶书" panose="02010800040101010101" charset="-122"/>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 name="图片 111"/>
          <p:cNvPicPr/>
          <p:nvPr/>
        </p:nvPicPr>
        <p:blipFill>
          <a:blip r:embed="rId1"/>
          <a:srcRect l="21880" t="11955" b="72806"/>
          <a:stretch>
            <a:fillRect/>
          </a:stretch>
        </p:blipFill>
        <p:spPr>
          <a:xfrm>
            <a:off x="3311525" y="1957705"/>
            <a:ext cx="4960620" cy="727710"/>
          </a:xfrm>
          <a:prstGeom prst="rect">
            <a:avLst/>
          </a:prstGeom>
          <a:noFill/>
          <a:ln w="9525">
            <a:noFill/>
          </a:ln>
        </p:spPr>
      </p:pic>
      <p:pic>
        <p:nvPicPr>
          <p:cNvPr id="113" name="图片 112"/>
          <p:cNvPicPr/>
          <p:nvPr/>
        </p:nvPicPr>
        <p:blipFill>
          <a:blip r:embed="rId2"/>
          <a:srcRect l="9411" t="37894" r="16409" b="43236"/>
          <a:stretch>
            <a:fillRect/>
          </a:stretch>
        </p:blipFill>
        <p:spPr>
          <a:xfrm>
            <a:off x="3279140" y="3258185"/>
            <a:ext cx="4992370" cy="699770"/>
          </a:xfrm>
          <a:prstGeom prst="rect">
            <a:avLst/>
          </a:prstGeom>
          <a:noFill/>
          <a:ln w="9525">
            <a:noFill/>
          </a:ln>
        </p:spPr>
      </p:pic>
      <p:pic>
        <p:nvPicPr>
          <p:cNvPr id="114" name="图片 113"/>
          <p:cNvPicPr/>
          <p:nvPr/>
        </p:nvPicPr>
        <p:blipFill>
          <a:blip r:embed="rId3"/>
          <a:srcRect l="4250" t="8623" r="16750" b="75629"/>
          <a:stretch>
            <a:fillRect/>
          </a:stretch>
        </p:blipFill>
        <p:spPr>
          <a:xfrm>
            <a:off x="3311525" y="4438015"/>
            <a:ext cx="5016500" cy="668020"/>
          </a:xfrm>
          <a:prstGeom prst="rect">
            <a:avLst/>
          </a:prstGeom>
          <a:noFill/>
          <a:ln w="9525">
            <a:noFill/>
          </a:ln>
        </p:spPr>
      </p:pic>
      <p:sp>
        <p:nvSpPr>
          <p:cNvPr id="5" name="文本框 4"/>
          <p:cNvSpPr txBox="1"/>
          <p:nvPr/>
        </p:nvSpPr>
        <p:spPr>
          <a:xfrm>
            <a:off x="4102735" y="2028190"/>
            <a:ext cx="311721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a:solidFill>
                  <a:srgbClr val="FF0000"/>
                </a:solidFill>
                <a:latin typeface="华文隶书" panose="02010800040101010101" charset="-122"/>
                <a:ea typeface="华文隶书" panose="02010800040101010101" charset="-122"/>
                <a:cs typeface="华文行楷" panose="02010800040101010101" charset="-122"/>
              </a:rPr>
              <a:t>1.</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冲绳岛浪漫假日</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6" name="文本框 5"/>
          <p:cNvSpPr txBox="1"/>
          <p:nvPr/>
        </p:nvSpPr>
        <p:spPr>
          <a:xfrm>
            <a:off x="4102735" y="3344545"/>
            <a:ext cx="311721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a:solidFill>
                  <a:srgbClr val="FF0000"/>
                </a:solidFill>
                <a:latin typeface="华文隶书" panose="02010800040101010101" charset="-122"/>
                <a:ea typeface="华文隶书" panose="02010800040101010101" charset="-122"/>
                <a:cs typeface="华文行楷" panose="02010800040101010101" charset="-122"/>
              </a:rPr>
              <a:t>2.</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北海道滑雪</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7" name="文本框 6"/>
          <p:cNvSpPr txBox="1"/>
          <p:nvPr/>
        </p:nvSpPr>
        <p:spPr>
          <a:xfrm>
            <a:off x="4102100" y="4525645"/>
            <a:ext cx="311721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a:solidFill>
                  <a:srgbClr val="FF0000"/>
                </a:solidFill>
                <a:latin typeface="华文隶书" panose="02010800040101010101" charset="-122"/>
                <a:ea typeface="华文隶书" panose="02010800040101010101" charset="-122"/>
                <a:cs typeface="华文行楷" panose="02010800040101010101" charset="-122"/>
              </a:rPr>
              <a:t>3.</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赏一次樱花</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pic>
        <p:nvPicPr>
          <p:cNvPr id="127" name="图片 126"/>
          <p:cNvPicPr/>
          <p:nvPr/>
        </p:nvPicPr>
        <p:blipFill>
          <a:blip r:embed="rId4"/>
          <a:stretch>
            <a:fillRect/>
          </a:stretch>
        </p:blipFill>
        <p:spPr>
          <a:xfrm>
            <a:off x="0" y="0"/>
            <a:ext cx="1602740" cy="1705610"/>
          </a:xfrm>
          <a:prstGeom prst="rect">
            <a:avLst/>
          </a:prstGeom>
          <a:noFill/>
          <a:ln w="9525">
            <a:noFill/>
          </a:ln>
        </p:spPr>
      </p:pic>
      <p:sp>
        <p:nvSpPr>
          <p:cNvPr id="2" name="文本框 1"/>
          <p:cNvSpPr txBox="1"/>
          <p:nvPr/>
        </p:nvSpPr>
        <p:spPr>
          <a:xfrm>
            <a:off x="1762125" y="711835"/>
            <a:ext cx="10429875" cy="521970"/>
          </a:xfrm>
          <a:prstGeom prst="rect">
            <a:avLst/>
          </a:prstGeom>
          <a:noFill/>
        </p:spPr>
        <p:txBody>
          <a:bodyPr wrap="square" rtlCol="0">
            <a:spAutoFit/>
          </a:bodyPr>
          <a:p>
            <a:r>
              <a:rPr lang="zh-CN" altLang="en-US" sz="2800">
                <a:latin typeface="华文隶书" panose="02010800040101010101" charset="-122"/>
                <a:ea typeface="华文隶书" panose="02010800040101010101" charset="-122"/>
              </a:rPr>
              <a:t>如果你是游客，你会选择在一年中的哪个时间段体验以下活动？</a:t>
            </a:r>
            <a:endParaRPr lang="zh-CN" altLang="en-US" sz="2800">
              <a:latin typeface="华文隶书" panose="02010800040101010101" charset="-122"/>
              <a:ea typeface="华文隶书" panose="02010800040101010101" charset="-122"/>
            </a:endParaRPr>
          </a:p>
        </p:txBody>
      </p:sp>
    </p:spTree>
    <p:custDataLst>
      <p:tags r:id="rId5"/>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8072" name="Picture 24" descr="日本气候"/>
          <p:cNvPicPr>
            <a:picLocks noChangeAspect="1"/>
          </p:cNvPicPr>
          <p:nvPr/>
        </p:nvPicPr>
        <p:blipFill>
          <a:blip r:embed="rId1">
            <a:clrChange>
              <a:clrFrom>
                <a:srgbClr val="FFFFFF"/>
              </a:clrFrom>
              <a:clrTo>
                <a:srgbClr val="FFFFFF">
                  <a:alpha val="0"/>
                </a:srgbClr>
              </a:clrTo>
            </a:clrChange>
          </a:blip>
          <a:stretch>
            <a:fillRect/>
          </a:stretch>
        </p:blipFill>
        <p:spPr>
          <a:xfrm>
            <a:off x="86995" y="711518"/>
            <a:ext cx="4337050" cy="4319587"/>
          </a:xfrm>
          <a:prstGeom prst="rect">
            <a:avLst/>
          </a:prstGeom>
          <a:noFill/>
          <a:ln w="9525">
            <a:noFill/>
          </a:ln>
        </p:spPr>
      </p:pic>
      <p:sp>
        <p:nvSpPr>
          <p:cNvPr id="19" name="文本框 18"/>
          <p:cNvSpPr txBox="1"/>
          <p:nvPr/>
        </p:nvSpPr>
        <p:spPr>
          <a:xfrm>
            <a:off x="86995" y="0"/>
            <a:ext cx="4159250" cy="521970"/>
          </a:xfrm>
          <a:prstGeom prst="rect">
            <a:avLst/>
          </a:prstGeom>
          <a:noFill/>
        </p:spPr>
        <p:txBody>
          <a:bodyPr wrap="square" rtlCol="0">
            <a:spAutoFit/>
          </a:bodyPr>
          <a:p>
            <a:pPr algn="l"/>
            <a:r>
              <a:rPr lang="zh-CN" altLang="en-US" sz="2800" b="1"/>
              <a:t>日本的气候</a:t>
            </a:r>
            <a:endParaRPr lang="zh-CN" altLang="en-US" sz="2800" b="1"/>
          </a:p>
        </p:txBody>
      </p:sp>
      <p:sp>
        <p:nvSpPr>
          <p:cNvPr id="258064" name="Text Box 16"/>
          <p:cNvSpPr txBox="1"/>
          <p:nvPr/>
        </p:nvSpPr>
        <p:spPr>
          <a:xfrm>
            <a:off x="4424045" y="0"/>
            <a:ext cx="7769225" cy="119888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wrap="square">
            <a:spAutoFit/>
          </a:bodyPr>
          <a:p>
            <a:pPr fontAlgn="auto">
              <a:lnSpc>
                <a:spcPct val="150000"/>
              </a:lnSpc>
            </a:pPr>
            <a:r>
              <a:rPr lang="en-US" altLang="zh-CN" sz="2400" b="1" dirty="0">
                <a:latin typeface="微软雅黑" panose="020B0503020204020204" charset="-122"/>
                <a:ea typeface="微软雅黑" panose="020B0503020204020204" charset="-122"/>
                <a:cs typeface="微软雅黑" panose="020B0503020204020204" charset="-122"/>
              </a:rPr>
              <a:t>      </a:t>
            </a:r>
            <a:r>
              <a:rPr lang="zh-CN" altLang="en-US" sz="2400" b="1" dirty="0">
                <a:latin typeface="微软雅黑" panose="020B0503020204020204" charset="-122"/>
                <a:ea typeface="微软雅黑" panose="020B0503020204020204" charset="-122"/>
                <a:cs typeface="微软雅黑" panose="020B0503020204020204" charset="-122"/>
              </a:rPr>
              <a:t>读亚洲东部气候类型分布示意图（右图），说一说日本主要有哪些气候类型，其分布有何特点？</a:t>
            </a:r>
            <a:endParaRPr lang="zh-CN" altLang="en-US" sz="2400" b="1" dirty="0">
              <a:latin typeface="微软雅黑" panose="020B0503020204020204" charset="-122"/>
              <a:ea typeface="微软雅黑" panose="020B0503020204020204" charset="-122"/>
              <a:cs typeface="微软雅黑" panose="020B0503020204020204" charset="-122"/>
            </a:endParaRPr>
          </a:p>
        </p:txBody>
      </p:sp>
      <p:sp>
        <p:nvSpPr>
          <p:cNvPr id="22" name="矩形 21"/>
          <p:cNvSpPr/>
          <p:nvPr/>
        </p:nvSpPr>
        <p:spPr>
          <a:xfrm>
            <a:off x="-635" y="5128260"/>
            <a:ext cx="539750" cy="300355"/>
          </a:xfrm>
          <a:prstGeom prst="rect">
            <a:avLst/>
          </a:prstGeom>
          <a:solidFill>
            <a:srgbClr val="CD7FA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矩形 22"/>
          <p:cNvSpPr/>
          <p:nvPr/>
        </p:nvSpPr>
        <p:spPr>
          <a:xfrm>
            <a:off x="-635" y="5687060"/>
            <a:ext cx="539750" cy="300355"/>
          </a:xfrm>
          <a:prstGeom prst="rect">
            <a:avLst/>
          </a:prstGeom>
          <a:solidFill>
            <a:srgbClr val="B7D49E"/>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2579370" y="5136515"/>
            <a:ext cx="539750" cy="300355"/>
          </a:xfrm>
          <a:prstGeom prst="rect">
            <a:avLst/>
          </a:prstGeom>
          <a:solidFill>
            <a:srgbClr val="FCD4DD"/>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1127760" y="6301105"/>
            <a:ext cx="539750" cy="300355"/>
          </a:xfrm>
          <a:prstGeom prst="rect">
            <a:avLst/>
          </a:prstGeom>
          <a:solidFill>
            <a:srgbClr val="7E3D7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矩形 25"/>
          <p:cNvSpPr/>
          <p:nvPr/>
        </p:nvSpPr>
        <p:spPr>
          <a:xfrm>
            <a:off x="2579370" y="5683885"/>
            <a:ext cx="539750" cy="300355"/>
          </a:xfrm>
          <a:prstGeom prst="rect">
            <a:avLst/>
          </a:prstGeom>
          <a:solidFill>
            <a:srgbClr val="FFCA86"/>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文本框 26"/>
          <p:cNvSpPr txBox="1"/>
          <p:nvPr/>
        </p:nvSpPr>
        <p:spPr>
          <a:xfrm>
            <a:off x="539115" y="5107940"/>
            <a:ext cx="2011680" cy="368300"/>
          </a:xfrm>
          <a:prstGeom prst="rect">
            <a:avLst/>
          </a:prstGeom>
          <a:noFill/>
        </p:spPr>
        <p:txBody>
          <a:bodyPr wrap="none" rtlCol="0">
            <a:spAutoFit/>
          </a:bodyPr>
          <a:p>
            <a:r>
              <a:rPr lang="zh-CN" altLang="en-US">
                <a:latin typeface="微软雅黑" panose="020B0503020204020204" charset="-122"/>
                <a:ea typeface="微软雅黑" panose="020B0503020204020204" charset="-122"/>
              </a:rPr>
              <a:t>亚寒带针叶林气候</a:t>
            </a:r>
            <a:endParaRPr lang="zh-CN" altLang="en-US">
              <a:latin typeface="微软雅黑" panose="020B0503020204020204" charset="-122"/>
              <a:ea typeface="微软雅黑" panose="020B0503020204020204" charset="-122"/>
            </a:endParaRPr>
          </a:p>
        </p:txBody>
      </p:sp>
      <p:sp>
        <p:nvSpPr>
          <p:cNvPr id="28" name="文本框 27"/>
          <p:cNvSpPr txBox="1"/>
          <p:nvPr/>
        </p:nvSpPr>
        <p:spPr>
          <a:xfrm>
            <a:off x="567690" y="5661660"/>
            <a:ext cx="1783080" cy="368300"/>
          </a:xfrm>
          <a:prstGeom prst="rect">
            <a:avLst/>
          </a:prstGeom>
          <a:noFill/>
        </p:spPr>
        <p:txBody>
          <a:bodyPr wrap="none" rtlCol="0">
            <a:spAutoFit/>
          </a:bodyPr>
          <a:p>
            <a:r>
              <a:rPr lang="zh-CN" altLang="en-US">
                <a:latin typeface="微软雅黑" panose="020B0503020204020204" charset="-122"/>
                <a:ea typeface="微软雅黑" panose="020B0503020204020204" charset="-122"/>
              </a:rPr>
              <a:t>温带大陆性气候</a:t>
            </a:r>
            <a:endParaRPr lang="zh-CN" altLang="en-US">
              <a:latin typeface="微软雅黑" panose="020B0503020204020204" charset="-122"/>
              <a:ea typeface="微软雅黑" panose="020B0503020204020204" charset="-122"/>
            </a:endParaRPr>
          </a:p>
        </p:txBody>
      </p:sp>
      <p:sp>
        <p:nvSpPr>
          <p:cNvPr id="29" name="文本框 28"/>
          <p:cNvSpPr txBox="1"/>
          <p:nvPr/>
        </p:nvSpPr>
        <p:spPr>
          <a:xfrm>
            <a:off x="3147695" y="5102860"/>
            <a:ext cx="1554480" cy="368300"/>
          </a:xfrm>
          <a:prstGeom prst="rect">
            <a:avLst/>
          </a:prstGeom>
          <a:noFill/>
        </p:spPr>
        <p:txBody>
          <a:bodyPr wrap="none" rtlCol="0">
            <a:spAutoFit/>
          </a:bodyPr>
          <a:p>
            <a:r>
              <a:rPr lang="zh-CN" altLang="en-US">
                <a:latin typeface="微软雅黑" panose="020B0503020204020204" charset="-122"/>
                <a:ea typeface="微软雅黑" panose="020B0503020204020204" charset="-122"/>
              </a:rPr>
              <a:t>温带季风气候</a:t>
            </a:r>
            <a:endParaRPr lang="zh-CN" altLang="en-US">
              <a:latin typeface="微软雅黑" panose="020B0503020204020204" charset="-122"/>
              <a:ea typeface="微软雅黑" panose="020B0503020204020204" charset="-122"/>
            </a:endParaRPr>
          </a:p>
        </p:txBody>
      </p:sp>
      <p:sp>
        <p:nvSpPr>
          <p:cNvPr id="30" name="文本框 29"/>
          <p:cNvSpPr txBox="1"/>
          <p:nvPr/>
        </p:nvSpPr>
        <p:spPr>
          <a:xfrm>
            <a:off x="1667510" y="6231255"/>
            <a:ext cx="1783080" cy="368300"/>
          </a:xfrm>
          <a:prstGeom prst="rect">
            <a:avLst/>
          </a:prstGeom>
          <a:noFill/>
        </p:spPr>
        <p:txBody>
          <a:bodyPr wrap="none" rtlCol="0">
            <a:spAutoFit/>
          </a:bodyPr>
          <a:p>
            <a:r>
              <a:rPr lang="zh-CN" altLang="en-US">
                <a:latin typeface="微软雅黑" panose="020B0503020204020204" charset="-122"/>
                <a:ea typeface="微软雅黑" panose="020B0503020204020204" charset="-122"/>
              </a:rPr>
              <a:t>亚热带季风气候</a:t>
            </a:r>
            <a:endParaRPr lang="zh-CN" altLang="en-US">
              <a:latin typeface="微软雅黑" panose="020B0503020204020204" charset="-122"/>
              <a:ea typeface="微软雅黑" panose="020B0503020204020204" charset="-122"/>
            </a:endParaRPr>
          </a:p>
        </p:txBody>
      </p:sp>
      <p:sp>
        <p:nvSpPr>
          <p:cNvPr id="31" name="文本框 30"/>
          <p:cNvSpPr txBox="1"/>
          <p:nvPr/>
        </p:nvSpPr>
        <p:spPr>
          <a:xfrm>
            <a:off x="3147695" y="5628005"/>
            <a:ext cx="1554480" cy="368300"/>
          </a:xfrm>
          <a:prstGeom prst="rect">
            <a:avLst/>
          </a:prstGeom>
          <a:noFill/>
        </p:spPr>
        <p:txBody>
          <a:bodyPr wrap="none" rtlCol="0">
            <a:spAutoFit/>
          </a:bodyPr>
          <a:p>
            <a:r>
              <a:rPr lang="zh-CN" altLang="en-US">
                <a:latin typeface="微软雅黑" panose="020B0503020204020204" charset="-122"/>
                <a:ea typeface="微软雅黑" panose="020B0503020204020204" charset="-122"/>
              </a:rPr>
              <a:t>热带季风气候</a:t>
            </a:r>
            <a:endParaRPr lang="zh-CN" altLang="en-US">
              <a:latin typeface="微软雅黑" panose="020B0503020204020204" charset="-122"/>
              <a:ea typeface="微软雅黑" panose="020B0503020204020204" charset="-122"/>
            </a:endParaRPr>
          </a:p>
        </p:txBody>
      </p:sp>
      <p:sp>
        <p:nvSpPr>
          <p:cNvPr id="258058" name="Text Box 10"/>
          <p:cNvSpPr txBox="1"/>
          <p:nvPr/>
        </p:nvSpPr>
        <p:spPr>
          <a:xfrm>
            <a:off x="4990783" y="1259840"/>
            <a:ext cx="3816350" cy="1198880"/>
          </a:xfrm>
          <a:prstGeom prst="rect">
            <a:avLst/>
          </a:prstGeom>
          <a:noFill/>
          <a:ln w="9525">
            <a:noFill/>
          </a:ln>
        </p:spPr>
        <p:txBody>
          <a:bodyPr>
            <a:spAutoFit/>
          </a:bodyPr>
          <a:p>
            <a:pPr fontAlgn="auto">
              <a:lnSpc>
                <a:spcPct val="150000"/>
              </a:lnSpc>
            </a:pPr>
            <a:r>
              <a:rPr lang="zh-CN" altLang="en-US" sz="2400" b="1" dirty="0">
                <a:solidFill>
                  <a:srgbClr val="0033CC"/>
                </a:solidFill>
                <a:latin typeface="微软雅黑" panose="020B0503020204020204" charset="-122"/>
                <a:ea typeface="微软雅黑" panose="020B0503020204020204" charset="-122"/>
              </a:rPr>
              <a:t>南部属于</a:t>
            </a:r>
            <a:r>
              <a:rPr lang="zh-CN" altLang="en-US" sz="2400" b="1" dirty="0">
                <a:solidFill>
                  <a:srgbClr val="A50021"/>
                </a:solidFill>
                <a:latin typeface="微软雅黑" panose="020B0503020204020204" charset="-122"/>
                <a:ea typeface="微软雅黑" panose="020B0503020204020204" charset="-122"/>
              </a:rPr>
              <a:t>亚热带季风气候</a:t>
            </a:r>
            <a:endParaRPr lang="zh-CN" altLang="en-US" sz="2400" b="1" dirty="0">
              <a:solidFill>
                <a:srgbClr val="A50021"/>
              </a:solidFill>
              <a:latin typeface="微软雅黑" panose="020B0503020204020204" charset="-122"/>
              <a:ea typeface="微软雅黑" panose="020B0503020204020204" charset="-122"/>
            </a:endParaRPr>
          </a:p>
          <a:p>
            <a:pPr fontAlgn="auto">
              <a:lnSpc>
                <a:spcPct val="150000"/>
              </a:lnSpc>
            </a:pPr>
            <a:r>
              <a:rPr lang="zh-CN" altLang="en-US" sz="2400" b="1" dirty="0">
                <a:solidFill>
                  <a:srgbClr val="0033CC"/>
                </a:solidFill>
                <a:latin typeface="微软雅黑" panose="020B0503020204020204" charset="-122"/>
                <a:ea typeface="微软雅黑" panose="020B0503020204020204" charset="-122"/>
              </a:rPr>
              <a:t>北部属于</a:t>
            </a:r>
            <a:r>
              <a:rPr lang="zh-CN" altLang="en-US" sz="2400" b="1" dirty="0">
                <a:solidFill>
                  <a:srgbClr val="A50021"/>
                </a:solidFill>
                <a:latin typeface="微软雅黑" panose="020B0503020204020204" charset="-122"/>
                <a:ea typeface="微软雅黑" panose="020B0503020204020204" charset="-122"/>
              </a:rPr>
              <a:t>温带季风气候</a:t>
            </a:r>
            <a:endParaRPr lang="zh-CN" altLang="en-US" sz="2400" b="1" dirty="0">
              <a:solidFill>
                <a:srgbClr val="A50021"/>
              </a:solidFill>
              <a:latin typeface="微软雅黑" panose="020B0503020204020204" charset="-122"/>
              <a:ea typeface="微软雅黑" panose="020B0503020204020204" charset="-122"/>
            </a:endParaRPr>
          </a:p>
        </p:txBody>
      </p:sp>
      <p:graphicFrame>
        <p:nvGraphicFramePr>
          <p:cNvPr id="306265" name="Group 89"/>
          <p:cNvGraphicFramePr>
            <a:graphicFrameLocks noGrp="1"/>
          </p:cNvGraphicFramePr>
          <p:nvPr>
            <p:custDataLst>
              <p:tags r:id="rId2"/>
            </p:custDataLst>
          </p:nvPr>
        </p:nvGraphicFramePr>
        <p:xfrm>
          <a:off x="4467860" y="2711133"/>
          <a:ext cx="7682547" cy="1188720"/>
        </p:xfrm>
        <a:graphic>
          <a:graphicData uri="http://schemas.openxmlformats.org/drawingml/2006/table">
            <a:tbl>
              <a:tblPr/>
              <a:tblGrid>
                <a:gridCol w="1111885"/>
                <a:gridCol w="2395537"/>
                <a:gridCol w="2519363"/>
                <a:gridCol w="1655762"/>
              </a:tblGrid>
              <a:tr h="39624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城市</a:t>
                      </a:r>
                      <a:endPar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最冷月（</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月）均温</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最热月（</a:t>
                      </a:r>
                      <a:r>
                        <a:rPr kumimoji="0" lang="en-US" altLang="zh-CN"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月）均温</a:t>
                      </a:r>
                      <a:endParaRPr kumimoji="0" lang="zh-CN" altLang="en-US" sz="2000" b="1"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年降水量</a:t>
                      </a:r>
                      <a:endParaRPr kumimoji="0" lang="zh-CN" altLang="en-US" sz="20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2032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东京</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3.7℃</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25.1℃</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1610</a:t>
                      </a: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毫米</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1968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北京</a:t>
                      </a:r>
                      <a:endPar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4.7℃</a:t>
                      </a:r>
                      <a:endParaRPr kumimoji="0" lang="en-US" altLang="zh-CN"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26.1℃</a:t>
                      </a:r>
                      <a:endPar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636</a:t>
                      </a:r>
                      <a:r>
                        <a:rPr kumimoji="0"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毫米</a:t>
                      </a:r>
                      <a:endParaRPr kumimoji="0" lang="zh-CN" altLang="en-US" sz="20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32" name="椭圆 31"/>
          <p:cNvSpPr/>
          <p:nvPr/>
        </p:nvSpPr>
        <p:spPr>
          <a:xfrm>
            <a:off x="2696210" y="3011805"/>
            <a:ext cx="166370" cy="1822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a:off x="1324610" y="2878455"/>
            <a:ext cx="166370" cy="1822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1407795" y="2554605"/>
            <a:ext cx="690880" cy="398780"/>
          </a:xfrm>
          <a:prstGeom prst="rect">
            <a:avLst/>
          </a:prstGeom>
          <a:noFill/>
        </p:spPr>
        <p:txBody>
          <a:bodyPr wrap="none" rtlCol="0">
            <a:spAutoFit/>
          </a:bodyPr>
          <a:p>
            <a:r>
              <a:rPr lang="zh-CN" altLang="en-US" sz="2000" b="1">
                <a:solidFill>
                  <a:schemeClr val="bg2">
                    <a:lumMod val="25000"/>
                  </a:schemeClr>
                </a:solidFill>
              </a:rPr>
              <a:t>北京</a:t>
            </a:r>
            <a:endParaRPr lang="zh-CN" altLang="en-US" sz="2000" b="1">
              <a:solidFill>
                <a:schemeClr val="bg2">
                  <a:lumMod val="25000"/>
                </a:schemeClr>
              </a:solidFill>
            </a:endParaRPr>
          </a:p>
        </p:txBody>
      </p:sp>
      <p:sp>
        <p:nvSpPr>
          <p:cNvPr id="35" name="文本框 34"/>
          <p:cNvSpPr txBox="1"/>
          <p:nvPr/>
        </p:nvSpPr>
        <p:spPr>
          <a:xfrm>
            <a:off x="2862580" y="2953385"/>
            <a:ext cx="690880" cy="398780"/>
          </a:xfrm>
          <a:prstGeom prst="rect">
            <a:avLst/>
          </a:prstGeom>
          <a:noFill/>
        </p:spPr>
        <p:txBody>
          <a:bodyPr wrap="none" rtlCol="0">
            <a:spAutoFit/>
          </a:bodyPr>
          <a:p>
            <a:r>
              <a:rPr lang="zh-CN" altLang="en-US" sz="2000" b="1">
                <a:solidFill>
                  <a:schemeClr val="bg2">
                    <a:lumMod val="25000"/>
                  </a:schemeClr>
                </a:solidFill>
              </a:rPr>
              <a:t>东京</a:t>
            </a:r>
            <a:endParaRPr lang="zh-CN" altLang="en-US" sz="2000" b="1">
              <a:solidFill>
                <a:schemeClr val="bg2">
                  <a:lumMod val="25000"/>
                </a:schemeClr>
              </a:solidFill>
            </a:endParaRPr>
          </a:p>
        </p:txBody>
      </p:sp>
      <p:sp>
        <p:nvSpPr>
          <p:cNvPr id="12314" name="Rectangle 90"/>
          <p:cNvSpPr/>
          <p:nvPr/>
        </p:nvSpPr>
        <p:spPr>
          <a:xfrm>
            <a:off x="4423410" y="4057015"/>
            <a:ext cx="7917815" cy="1014730"/>
          </a:xfrm>
          <a:prstGeom prst="rect">
            <a:avLst/>
          </a:prstGeom>
          <a:noFill/>
          <a:ln w="9525">
            <a:noFill/>
          </a:ln>
        </p:spPr>
        <p:txBody>
          <a:bodyPr wrap="square">
            <a:spAutoFit/>
          </a:bodyPr>
          <a:p>
            <a:pPr marL="285750" indent="-285750">
              <a:lnSpc>
                <a:spcPct val="125000"/>
              </a:lnSpc>
              <a:buFont typeface="Wingdings" panose="05000000000000000000" charset="0"/>
              <a:buChar char="Ø"/>
            </a:pPr>
            <a:r>
              <a:rPr lang="en-US" altLang="zh-CN" sz="2200" b="1" dirty="0">
                <a:latin typeface="Arial" panose="020B0604020202020204" pitchFamily="34" charset="0"/>
              </a:rPr>
              <a:t> </a:t>
            </a:r>
            <a:r>
              <a:rPr lang="zh-CN" altLang="en-US" sz="2400" b="1" dirty="0">
                <a:latin typeface="Arial" panose="020B0604020202020204" pitchFamily="34" charset="0"/>
              </a:rPr>
              <a:t>从降水量、气温两方面比较东京和北京气候特征的主要差异。</a:t>
            </a:r>
            <a:endParaRPr lang="zh-CN" altLang="en-US" sz="2400" b="1" dirty="0">
              <a:solidFill>
                <a:srgbClr val="3333FF"/>
              </a:solidFill>
              <a:latin typeface="Arial" panose="020B0604020202020204" pitchFamily="34" charset="0"/>
              <a:ea typeface="楷体_GB2312" pitchFamily="49" charset="-122"/>
            </a:endParaRPr>
          </a:p>
        </p:txBody>
      </p:sp>
      <p:sp>
        <p:nvSpPr>
          <p:cNvPr id="36" name="文本框 35"/>
          <p:cNvSpPr txBox="1"/>
          <p:nvPr/>
        </p:nvSpPr>
        <p:spPr>
          <a:xfrm>
            <a:off x="4702175" y="5228590"/>
            <a:ext cx="6317615" cy="553085"/>
          </a:xfrm>
          <a:prstGeom prst="rect">
            <a:avLst/>
          </a:prstGeom>
          <a:noFill/>
        </p:spPr>
        <p:txBody>
          <a:bodyPr wrap="square" rtlCol="0" anchor="t">
            <a:spAutoFit/>
          </a:bodyPr>
          <a:p>
            <a:pPr marL="342900" indent="-342900">
              <a:lnSpc>
                <a:spcPct val="125000"/>
              </a:lnSpc>
              <a:buFont typeface="Wingdings" panose="05000000000000000000" charset="0"/>
              <a:buChar char="Ø"/>
            </a:pPr>
            <a:r>
              <a:rPr lang="zh-CN" altLang="en-US" sz="2400" b="1" dirty="0">
                <a:latin typeface="Arial" panose="020B0604020202020204" pitchFamily="34" charset="0"/>
                <a:sym typeface="+mn-ea"/>
              </a:rPr>
              <a:t>分析导致这种差异的主要原因。</a:t>
            </a:r>
            <a:endParaRPr lang="zh-CN" altLang="en-US"/>
          </a:p>
        </p:txBody>
      </p:sp>
      <p:sp>
        <p:nvSpPr>
          <p:cNvPr id="37" name="文本框 36"/>
          <p:cNvSpPr txBox="1"/>
          <p:nvPr/>
        </p:nvSpPr>
        <p:spPr>
          <a:xfrm>
            <a:off x="6217920" y="4642485"/>
            <a:ext cx="5974080" cy="460375"/>
          </a:xfrm>
          <a:prstGeom prst="rect">
            <a:avLst/>
          </a:prstGeom>
          <a:noFill/>
        </p:spPr>
        <p:txBody>
          <a:bodyPr wrap="none" rtlCol="0">
            <a:spAutoFit/>
          </a:bodyPr>
          <a:p>
            <a:pPr algn="l"/>
            <a:r>
              <a:rPr lang="zh-CN" altLang="en-US" sz="2400" b="1" dirty="0">
                <a:solidFill>
                  <a:srgbClr val="3333FF"/>
                </a:solidFill>
                <a:latin typeface="微软雅黑" panose="020B0503020204020204" charset="-122"/>
                <a:ea typeface="微软雅黑" panose="020B0503020204020204" charset="-122"/>
                <a:sym typeface="+mn-ea"/>
              </a:rPr>
              <a:t>与北京相比，东京降水量大，气温变化小。</a:t>
            </a:r>
            <a:endParaRPr lang="zh-CN" altLang="en-US" sz="2400" b="1" dirty="0">
              <a:solidFill>
                <a:srgbClr val="3333FF"/>
              </a:solidFill>
              <a:latin typeface="微软雅黑" panose="020B0503020204020204" charset="-122"/>
              <a:ea typeface="微软雅黑" panose="020B0503020204020204" charset="-122"/>
              <a:sym typeface="+mn-ea"/>
            </a:endParaRPr>
          </a:p>
        </p:txBody>
      </p:sp>
      <p:sp>
        <p:nvSpPr>
          <p:cNvPr id="38" name="文本框 37"/>
          <p:cNvSpPr txBox="1"/>
          <p:nvPr/>
        </p:nvSpPr>
        <p:spPr>
          <a:xfrm>
            <a:off x="6327775" y="5907405"/>
            <a:ext cx="4553585"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日本为岛国，受海洋影响显著。</a:t>
            </a:r>
            <a:endPar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80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80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62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3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64" grpId="0" animBg="1"/>
      <p:bldP spid="258058" grpId="0"/>
      <p:bldP spid="34" grpId="0"/>
      <p:bldP spid="33" grpId="0" animBg="1"/>
      <p:bldP spid="32" grpId="0" bldLvl="0" animBg="1"/>
      <p:bldP spid="35" grpId="0"/>
      <p:bldP spid="12314" grpId="0"/>
      <p:bldP spid="37" grpId="0"/>
      <p:bldP spid="36" grpId="0"/>
      <p:bldP spid="38"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5" name="图片 124"/>
          <p:cNvPicPr/>
          <p:nvPr/>
        </p:nvPicPr>
        <p:blipFill>
          <a:blip r:embed="rId1"/>
          <a:stretch>
            <a:fillRect/>
          </a:stretch>
        </p:blipFill>
        <p:spPr>
          <a:xfrm>
            <a:off x="551180" y="131445"/>
            <a:ext cx="3549015" cy="2680970"/>
          </a:xfrm>
          <a:prstGeom prst="rect">
            <a:avLst/>
          </a:prstGeom>
          <a:noFill/>
          <a:ln w="9525">
            <a:noFill/>
          </a:ln>
        </p:spPr>
      </p:pic>
      <p:pic>
        <p:nvPicPr>
          <p:cNvPr id="126" name="图片 125"/>
          <p:cNvPicPr/>
          <p:nvPr/>
        </p:nvPicPr>
        <p:blipFill>
          <a:blip r:embed="rId2"/>
          <a:stretch>
            <a:fillRect/>
          </a:stretch>
        </p:blipFill>
        <p:spPr>
          <a:xfrm>
            <a:off x="5479415" y="131445"/>
            <a:ext cx="5219700" cy="2681605"/>
          </a:xfrm>
          <a:prstGeom prst="rect">
            <a:avLst/>
          </a:prstGeom>
          <a:noFill/>
          <a:ln w="9525">
            <a:noFill/>
          </a:ln>
        </p:spPr>
      </p:pic>
      <p:sp>
        <p:nvSpPr>
          <p:cNvPr id="2" name="文本框 1"/>
          <p:cNvSpPr txBox="1"/>
          <p:nvPr/>
        </p:nvSpPr>
        <p:spPr>
          <a:xfrm>
            <a:off x="387985" y="3016885"/>
            <a:ext cx="9022080" cy="460375"/>
          </a:xfrm>
          <a:prstGeom prst="rect">
            <a:avLst/>
          </a:prstGeom>
          <a:noFill/>
        </p:spPr>
        <p:txBody>
          <a:bodyPr wrap="none" rtlCol="0">
            <a:spAutoFit/>
          </a:bodyPr>
          <a:p>
            <a:r>
              <a:rPr lang="zh-CN" altLang="en-US" sz="2400" b="1">
                <a:latin typeface="微软雅黑" panose="020B0503020204020204" charset="-122"/>
                <a:ea typeface="微软雅黑" panose="020B0503020204020204" charset="-122"/>
              </a:rPr>
              <a:t>同样是冬季，为什么冲绳岛和北海道岛上呈现出截然不同的景色？</a:t>
            </a:r>
            <a:endParaRPr lang="zh-CN" altLang="en-US" sz="2400" b="1">
              <a:latin typeface="微软雅黑" panose="020B0503020204020204" charset="-122"/>
              <a:ea typeface="微软雅黑" panose="020B0503020204020204" charset="-122"/>
            </a:endParaRPr>
          </a:p>
        </p:txBody>
      </p:sp>
      <p:pic>
        <p:nvPicPr>
          <p:cNvPr id="3" name="图片 2" descr="C:/Users/deng/AppData/Local/Temp/picturecompress_20211016155433/output_1.pngoutput_1"/>
          <p:cNvPicPr>
            <a:picLocks noChangeAspect="1"/>
          </p:cNvPicPr>
          <p:nvPr/>
        </p:nvPicPr>
        <p:blipFill>
          <a:blip r:embed="rId3">
            <a:lum contrast="42000"/>
          </a:blip>
          <a:srcRect l="21040" t="50000" r="48275" b="26402"/>
          <a:stretch>
            <a:fillRect/>
          </a:stretch>
        </p:blipFill>
        <p:spPr>
          <a:xfrm>
            <a:off x="460375" y="3689350"/>
            <a:ext cx="2834005" cy="2906395"/>
          </a:xfrm>
          <a:prstGeom prst="rect">
            <a:avLst/>
          </a:prstGeom>
        </p:spPr>
      </p:pic>
      <p:sp>
        <p:nvSpPr>
          <p:cNvPr id="4" name="文本框 3"/>
          <p:cNvSpPr txBox="1"/>
          <p:nvPr/>
        </p:nvSpPr>
        <p:spPr>
          <a:xfrm>
            <a:off x="3874135" y="3689350"/>
            <a:ext cx="7138035" cy="52197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800" b="1">
                <a:solidFill>
                  <a:srgbClr val="FF0000"/>
                </a:solidFill>
                <a:latin typeface="华文楷体" panose="02010600040101010101" charset="-122"/>
                <a:ea typeface="华文楷体" panose="02010600040101010101" charset="-122"/>
                <a:cs typeface="华文楷体" panose="02010600040101010101" charset="-122"/>
              </a:rPr>
              <a:t>气温差异：</a:t>
            </a: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冲绳岛（＞</a:t>
            </a:r>
            <a:r>
              <a:rPr lang="en-US" altLang="zh-CN" sz="2400" b="1">
                <a:solidFill>
                  <a:srgbClr val="FF0000"/>
                </a:solidFill>
                <a:latin typeface="华文楷体" panose="02010600040101010101" charset="-122"/>
                <a:ea typeface="华文楷体" panose="02010600040101010101" charset="-122"/>
                <a:cs typeface="华文楷体" panose="02010600040101010101" charset="-122"/>
              </a:rPr>
              <a:t>8℃</a:t>
            </a: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），北海道岛（＜</a:t>
            </a:r>
            <a:r>
              <a:rPr lang="en-US" altLang="zh-CN" sz="2400" b="1">
                <a:solidFill>
                  <a:srgbClr val="FF0000"/>
                </a:solidFill>
                <a:latin typeface="华文楷体" panose="02010600040101010101" charset="-122"/>
                <a:ea typeface="华文楷体" panose="02010600040101010101" charset="-122"/>
                <a:cs typeface="华文楷体" panose="02010600040101010101" charset="-122"/>
              </a:rPr>
              <a:t>0℃</a:t>
            </a: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a:t>
            </a:r>
            <a:endParaRPr lang="zh-CN" altLang="en-US" sz="2400" b="1">
              <a:solidFill>
                <a:srgbClr val="FF0000"/>
              </a:solidFill>
              <a:latin typeface="华文楷体" panose="02010600040101010101" charset="-122"/>
              <a:ea typeface="华文楷体" panose="02010600040101010101" charset="-122"/>
              <a:cs typeface="华文楷体" panose="02010600040101010101" charset="-122"/>
            </a:endParaRPr>
          </a:p>
        </p:txBody>
      </p:sp>
      <p:sp>
        <p:nvSpPr>
          <p:cNvPr id="6" name="云形标注 5"/>
          <p:cNvSpPr/>
          <p:nvPr/>
        </p:nvSpPr>
        <p:spPr>
          <a:xfrm>
            <a:off x="7524750" y="4371340"/>
            <a:ext cx="3095625" cy="636905"/>
          </a:xfrm>
          <a:prstGeom prst="cloudCallout">
            <a:avLst>
              <a:gd name="adj1" fmla="val -52276"/>
              <a:gd name="adj2" fmla="val -37534"/>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8581390" y="4429125"/>
            <a:ext cx="1251585" cy="521970"/>
          </a:xfrm>
          <a:prstGeom prst="rect">
            <a:avLst/>
          </a:prstGeom>
          <a:noFill/>
        </p:spPr>
        <p:txBody>
          <a:bodyPr wrap="none" rtlCol="0">
            <a:spAutoFit/>
          </a:bodyPr>
          <a:p>
            <a:r>
              <a:rPr lang="zh-CN" altLang="en-US" sz="2800" b="1">
                <a:latin typeface="华文隶书" panose="02010800040101010101" charset="-122"/>
                <a:ea typeface="华文隶书" panose="02010800040101010101" charset="-122"/>
              </a:rPr>
              <a:t>根源？</a:t>
            </a:r>
            <a:endParaRPr lang="zh-CN" altLang="en-US" sz="2800" b="1">
              <a:latin typeface="华文隶书" panose="02010800040101010101" charset="-122"/>
              <a:ea typeface="华文隶书" panose="02010800040101010101" charset="-122"/>
            </a:endParaRPr>
          </a:p>
        </p:txBody>
      </p:sp>
      <p:sp>
        <p:nvSpPr>
          <p:cNvPr id="8" name="文本框 7"/>
          <p:cNvSpPr txBox="1"/>
          <p:nvPr/>
        </p:nvSpPr>
        <p:spPr>
          <a:xfrm>
            <a:off x="3874135" y="5126355"/>
            <a:ext cx="7571105" cy="89154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a:r>
              <a:rPr lang="zh-CN" altLang="en-US" sz="2800" b="1">
                <a:solidFill>
                  <a:srgbClr val="FF0000"/>
                </a:solidFill>
                <a:latin typeface="华文楷体" panose="02010600040101010101" charset="-122"/>
                <a:ea typeface="华文楷体" panose="02010600040101010101" charset="-122"/>
                <a:cs typeface="华文楷体" panose="02010600040101010101" charset="-122"/>
              </a:rPr>
              <a:t>纬度差异：</a:t>
            </a: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冲绳岛（</a:t>
            </a:r>
            <a:r>
              <a:rPr lang="en-US" sz="2400" b="1">
                <a:solidFill>
                  <a:srgbClr val="FF0000"/>
                </a:solidFill>
                <a:latin typeface="华文楷体" panose="02010600040101010101" charset="-122"/>
                <a:ea typeface="华文楷体" panose="02010600040101010101" charset="-122"/>
                <a:cs typeface="华文楷体" panose="02010600040101010101" charset="-122"/>
              </a:rPr>
              <a:t>25</a:t>
            </a: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a:t>
            </a:r>
            <a:r>
              <a:rPr lang="en-US" altLang="zh-CN" sz="2400" b="1">
                <a:solidFill>
                  <a:srgbClr val="FF0000"/>
                </a:solidFill>
                <a:latin typeface="华文楷体" panose="02010600040101010101" charset="-122"/>
                <a:ea typeface="华文楷体" panose="02010600040101010101" charset="-122"/>
                <a:cs typeface="华文楷体" panose="02010600040101010101" charset="-122"/>
              </a:rPr>
              <a:t>N—30</a:t>
            </a: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a:t>
            </a:r>
            <a:r>
              <a:rPr lang="en-US" altLang="zh-CN" sz="2400" b="1">
                <a:solidFill>
                  <a:srgbClr val="FF0000"/>
                </a:solidFill>
                <a:latin typeface="华文楷体" panose="02010600040101010101" charset="-122"/>
                <a:ea typeface="华文楷体" panose="02010600040101010101" charset="-122"/>
                <a:cs typeface="华文楷体" panose="02010600040101010101" charset="-122"/>
              </a:rPr>
              <a:t>N</a:t>
            </a: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），北海道岛（</a:t>
            </a:r>
            <a:r>
              <a:rPr lang="en-US" altLang="zh-CN" sz="2400" b="1">
                <a:solidFill>
                  <a:srgbClr val="FF0000"/>
                </a:solidFill>
                <a:latin typeface="华文楷体" panose="02010600040101010101" charset="-122"/>
                <a:ea typeface="华文楷体" panose="02010600040101010101" charset="-122"/>
                <a:cs typeface="华文楷体" panose="02010600040101010101" charset="-122"/>
              </a:rPr>
              <a:t>40</a:t>
            </a:r>
            <a:r>
              <a:rPr lang="zh-CN" altLang="en-US" sz="2400" b="1">
                <a:solidFill>
                  <a:srgbClr val="FF0000"/>
                </a:solidFill>
                <a:latin typeface="华文楷体" panose="02010600040101010101" charset="-122"/>
                <a:ea typeface="华文楷体" panose="02010600040101010101" charset="-122"/>
                <a:cs typeface="华文楷体" panose="02010600040101010101" charset="-122"/>
                <a:sym typeface="+mn-ea"/>
              </a:rPr>
              <a:t>°</a:t>
            </a:r>
            <a:r>
              <a:rPr lang="en-US" altLang="zh-CN" sz="2400" b="1">
                <a:solidFill>
                  <a:srgbClr val="FF0000"/>
                </a:solidFill>
                <a:latin typeface="华文楷体" panose="02010600040101010101" charset="-122"/>
                <a:ea typeface="华文楷体" panose="02010600040101010101" charset="-122"/>
                <a:cs typeface="华文楷体" panose="02010600040101010101" charset="-122"/>
                <a:sym typeface="+mn-ea"/>
              </a:rPr>
              <a:t>N—45</a:t>
            </a:r>
            <a:r>
              <a:rPr lang="zh-CN" altLang="en-US" sz="2400" b="1">
                <a:solidFill>
                  <a:srgbClr val="FF0000"/>
                </a:solidFill>
                <a:latin typeface="华文楷体" panose="02010600040101010101" charset="-122"/>
                <a:ea typeface="华文楷体" panose="02010600040101010101" charset="-122"/>
                <a:cs typeface="华文楷体" panose="02010600040101010101" charset="-122"/>
                <a:sym typeface="+mn-ea"/>
              </a:rPr>
              <a:t>°</a:t>
            </a:r>
            <a:r>
              <a:rPr lang="en-US" altLang="zh-CN" sz="2400" b="1">
                <a:solidFill>
                  <a:srgbClr val="FF0000"/>
                </a:solidFill>
                <a:latin typeface="华文楷体" panose="02010600040101010101" charset="-122"/>
                <a:ea typeface="华文楷体" panose="02010600040101010101" charset="-122"/>
                <a:cs typeface="华文楷体" panose="02010600040101010101" charset="-122"/>
                <a:sym typeface="+mn-ea"/>
              </a:rPr>
              <a:t>N</a:t>
            </a:r>
            <a:r>
              <a:rPr lang="zh-CN" altLang="en-US" sz="2400" b="1">
                <a:solidFill>
                  <a:srgbClr val="FF0000"/>
                </a:solidFill>
                <a:latin typeface="华文楷体" panose="02010600040101010101" charset="-122"/>
                <a:ea typeface="华文楷体" panose="02010600040101010101" charset="-122"/>
                <a:cs typeface="华文楷体" panose="02010600040101010101" charset="-122"/>
              </a:rPr>
              <a:t>）</a:t>
            </a:r>
            <a:endParaRPr lang="zh-CN" altLang="en-US" sz="2400" b="1">
              <a:solidFill>
                <a:srgbClr val="FF0000"/>
              </a:solidFill>
              <a:latin typeface="华文楷体" panose="02010600040101010101" charset="-122"/>
              <a:ea typeface="华文楷体" panose="02010600040101010101" charset="-122"/>
              <a:cs typeface="华文楷体" panose="02010600040101010101" charset="-122"/>
            </a:endParaRPr>
          </a:p>
        </p:txBody>
      </p:sp>
      <p:sp>
        <p:nvSpPr>
          <p:cNvPr id="9" name="文本框 8"/>
          <p:cNvSpPr txBox="1"/>
          <p:nvPr/>
        </p:nvSpPr>
        <p:spPr>
          <a:xfrm>
            <a:off x="3697605" y="6270625"/>
            <a:ext cx="78028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pPr algn="l"/>
            <a:r>
              <a:rPr lang="zh-CN" altLang="en-US" sz="2400" b="1">
                <a:solidFill>
                  <a:srgbClr val="FF0000"/>
                </a:solidFill>
                <a:latin typeface="微软雅黑" panose="020B0503020204020204" charset="-122"/>
                <a:ea typeface="微软雅黑" panose="020B0503020204020204" charset="-122"/>
              </a:rPr>
              <a:t>日本国土跨纬度大且十分狭长，导致冬季南北气温差异大</a:t>
            </a:r>
            <a:endParaRPr lang="en-US" altLang="zh-CN" sz="2400" b="1">
              <a:solidFill>
                <a:srgbClr val="FF0000"/>
              </a:solidFill>
              <a:latin typeface="微软雅黑" panose="020B0503020204020204" charset="-122"/>
              <a:ea typeface="微软雅黑" panose="020B0503020204020204" charset="-122"/>
            </a:endParaRPr>
          </a:p>
        </p:txBody>
      </p:sp>
      <p:sp>
        <p:nvSpPr>
          <p:cNvPr id="10" name="文本框 9"/>
          <p:cNvSpPr txBox="1"/>
          <p:nvPr/>
        </p:nvSpPr>
        <p:spPr>
          <a:xfrm>
            <a:off x="551180" y="131445"/>
            <a:ext cx="944880" cy="39878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000">
                <a:solidFill>
                  <a:schemeClr val="tx1"/>
                </a:solidFill>
              </a:rPr>
              <a:t>冲绳岛</a:t>
            </a:r>
            <a:endParaRPr lang="zh-CN" altLang="en-US" sz="2000">
              <a:solidFill>
                <a:schemeClr val="tx1"/>
              </a:solidFill>
            </a:endParaRPr>
          </a:p>
        </p:txBody>
      </p:sp>
      <p:sp>
        <p:nvSpPr>
          <p:cNvPr id="11" name="文本框 10"/>
          <p:cNvSpPr txBox="1"/>
          <p:nvPr/>
        </p:nvSpPr>
        <p:spPr>
          <a:xfrm>
            <a:off x="5479415" y="131445"/>
            <a:ext cx="1198880" cy="39878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000">
                <a:solidFill>
                  <a:schemeClr val="tx1"/>
                </a:solidFill>
              </a:rPr>
              <a:t>北海道岛</a:t>
            </a:r>
            <a:endParaRPr lang="zh-CN" altLang="en-US" sz="2000">
              <a:solidFill>
                <a:schemeClr val="tx1"/>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 grpId="0"/>
      <p:bldP spid="4" grpId="0" animBg="1"/>
      <p:bldP spid="6" grpId="0" animBg="1"/>
      <p:bldP spid="8" grpId="0" animBg="1"/>
      <p:bldP spid="9" grpId="0" bldLvl="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0" y="0"/>
            <a:ext cx="4159250" cy="521970"/>
          </a:xfrm>
          <a:prstGeom prst="rect">
            <a:avLst/>
          </a:prstGeom>
          <a:noFill/>
        </p:spPr>
        <p:txBody>
          <a:bodyPr wrap="square" rtlCol="0">
            <a:spAutoFit/>
          </a:bodyPr>
          <a:p>
            <a:r>
              <a:rPr lang="zh-CN" altLang="en-US" sz="2800" b="1">
                <a:solidFill>
                  <a:srgbClr val="FF0000"/>
                </a:solidFill>
                <a:latin typeface="华文隶书" panose="02010800040101010101" charset="-122"/>
                <a:ea typeface="华文隶书" panose="02010800040101010101" charset="-122"/>
                <a:cs typeface="华文隶书" panose="02010800040101010101" charset="-122"/>
              </a:rPr>
              <a:t>名副其实的</a:t>
            </a:r>
            <a:r>
              <a:rPr lang="en-US" altLang="zh-CN" sz="2800" b="1">
                <a:solidFill>
                  <a:srgbClr val="FF0000"/>
                </a:solidFill>
                <a:latin typeface="华文隶书" panose="02010800040101010101" charset="-122"/>
                <a:ea typeface="华文隶书" panose="02010800040101010101" charset="-122"/>
                <a:cs typeface="华文隶书" panose="02010800040101010101" charset="-122"/>
              </a:rPr>
              <a:t>“</a:t>
            </a:r>
            <a:r>
              <a:rPr lang="zh-CN" altLang="en-US" sz="2800" b="1">
                <a:solidFill>
                  <a:srgbClr val="FF0000"/>
                </a:solidFill>
                <a:latin typeface="华文隶书" panose="02010800040101010101" charset="-122"/>
                <a:ea typeface="华文隶书" panose="02010800040101010101" charset="-122"/>
                <a:cs typeface="华文隶书" panose="02010800040101010101" charset="-122"/>
              </a:rPr>
              <a:t>樱花之国</a:t>
            </a:r>
            <a:r>
              <a:rPr lang="en-US" altLang="zh-CN" sz="2800" b="1">
                <a:solidFill>
                  <a:srgbClr val="FF0000"/>
                </a:solidFill>
                <a:latin typeface="华文隶书" panose="02010800040101010101" charset="-122"/>
                <a:ea typeface="华文隶书" panose="02010800040101010101" charset="-122"/>
                <a:cs typeface="华文隶书" panose="02010800040101010101" charset="-122"/>
              </a:rPr>
              <a:t>”</a:t>
            </a:r>
            <a:endParaRPr lang="en-US" altLang="zh-CN" sz="2800" b="1">
              <a:solidFill>
                <a:srgbClr val="FF0000"/>
              </a:solidFill>
              <a:latin typeface="华文隶书" panose="02010800040101010101" charset="-122"/>
              <a:ea typeface="华文隶书" panose="02010800040101010101" charset="-122"/>
              <a:cs typeface="华文隶书" panose="02010800040101010101" charset="-122"/>
            </a:endParaRPr>
          </a:p>
        </p:txBody>
      </p:sp>
      <p:pic>
        <p:nvPicPr>
          <p:cNvPr id="308257" name="Picture 33" descr="图8-3"/>
          <p:cNvPicPr>
            <a:picLocks noChangeAspect="1"/>
          </p:cNvPicPr>
          <p:nvPr/>
        </p:nvPicPr>
        <p:blipFill>
          <a:blip r:embed="rId1"/>
          <a:stretch>
            <a:fillRect/>
          </a:stretch>
        </p:blipFill>
        <p:spPr>
          <a:xfrm>
            <a:off x="0" y="1057275"/>
            <a:ext cx="4592638" cy="5041900"/>
          </a:xfrm>
          <a:prstGeom prst="rect">
            <a:avLst/>
          </a:prstGeom>
          <a:noFill/>
          <a:ln w="9525">
            <a:noFill/>
          </a:ln>
        </p:spPr>
      </p:pic>
      <p:sp>
        <p:nvSpPr>
          <p:cNvPr id="2" name="文本框 1"/>
          <p:cNvSpPr txBox="1"/>
          <p:nvPr/>
        </p:nvSpPr>
        <p:spPr>
          <a:xfrm>
            <a:off x="0" y="596900"/>
            <a:ext cx="3996690" cy="460375"/>
          </a:xfrm>
          <a:prstGeom prst="rect">
            <a:avLst/>
          </a:prstGeom>
          <a:noFill/>
        </p:spPr>
        <p:txBody>
          <a:bodyPr wrap="none" rtlCol="0">
            <a:spAutoFit/>
          </a:bodyPr>
          <a:p>
            <a:r>
              <a:rPr lang="zh-CN" altLang="en-US" sz="2400" b="1">
                <a:latin typeface="华文中宋" panose="02010600040101010101" charset="-122"/>
                <a:ea typeface="华文中宋" panose="02010600040101010101" charset="-122"/>
                <a:cs typeface="华文中宋" panose="02010600040101010101" charset="-122"/>
              </a:rPr>
              <a:t>《</a:t>
            </a:r>
            <a:r>
              <a:rPr lang="en-US" altLang="zh-CN" sz="2400" b="1">
                <a:latin typeface="华文中宋" panose="02010600040101010101" charset="-122"/>
                <a:ea typeface="华文中宋" panose="02010600040101010101" charset="-122"/>
                <a:cs typeface="华文中宋" panose="02010600040101010101" charset="-122"/>
              </a:rPr>
              <a:t>2019</a:t>
            </a:r>
            <a:r>
              <a:rPr lang="zh-CN" altLang="en-US" sz="2400" b="1">
                <a:latin typeface="华文中宋" panose="02010600040101010101" charset="-122"/>
                <a:ea typeface="华文中宋" panose="02010600040101010101" charset="-122"/>
                <a:cs typeface="华文中宋" panose="02010600040101010101" charset="-122"/>
              </a:rPr>
              <a:t>年日本樱花前线图》</a:t>
            </a:r>
            <a:endParaRPr lang="zh-CN" altLang="en-US" sz="2400" b="1">
              <a:latin typeface="华文中宋" panose="02010600040101010101" charset="-122"/>
              <a:ea typeface="华文中宋" panose="02010600040101010101" charset="-122"/>
              <a:cs typeface="华文中宋" panose="02010600040101010101" charset="-122"/>
            </a:endParaRPr>
          </a:p>
        </p:txBody>
      </p:sp>
      <p:sp>
        <p:nvSpPr>
          <p:cNvPr id="3" name="文本框 2"/>
          <p:cNvSpPr txBox="1"/>
          <p:nvPr/>
        </p:nvSpPr>
        <p:spPr>
          <a:xfrm>
            <a:off x="4773295" y="132715"/>
            <a:ext cx="7193280" cy="119888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pPr algn="ctr" fontAlgn="auto">
              <a:lnSpc>
                <a:spcPct val="150000"/>
              </a:lnSpc>
            </a:pPr>
            <a:r>
              <a:rPr lang="zh-CN" altLang="en-US" sz="2400" b="1">
                <a:latin typeface="华文中宋" panose="02010600040101010101" charset="-122"/>
                <a:ea typeface="华文中宋" panose="02010600040101010101" charset="-122"/>
                <a:cs typeface="华文中宋" panose="02010600040101010101" charset="-122"/>
              </a:rPr>
              <a:t>樱花前线</a:t>
            </a:r>
            <a:endParaRPr lang="zh-CN" altLang="en-US" sz="2400" b="1">
              <a:latin typeface="华文中宋" panose="02010600040101010101" charset="-122"/>
              <a:ea typeface="华文中宋" panose="02010600040101010101" charset="-122"/>
              <a:cs typeface="华文中宋" panose="02010600040101010101" charset="-122"/>
            </a:endParaRPr>
          </a:p>
          <a:p>
            <a:pPr fontAlgn="auto">
              <a:lnSpc>
                <a:spcPct val="150000"/>
              </a:lnSpc>
            </a:pPr>
            <a:r>
              <a:rPr lang="zh-CN" altLang="en-US" sz="2400">
                <a:latin typeface="+mj-ea"/>
                <a:ea typeface="+mj-ea"/>
                <a:cs typeface="+mj-ea"/>
              </a:rPr>
              <a:t>在日本，樱花开到哪里，那里就称为</a:t>
            </a:r>
            <a:r>
              <a:rPr lang="en-US" altLang="zh-CN" sz="2400">
                <a:latin typeface="+mj-ea"/>
                <a:ea typeface="+mj-ea"/>
                <a:cs typeface="+mj-ea"/>
              </a:rPr>
              <a:t>“</a:t>
            </a:r>
            <a:r>
              <a:rPr lang="zh-CN" altLang="en-US" sz="2400">
                <a:latin typeface="+mj-ea"/>
                <a:ea typeface="+mj-ea"/>
                <a:cs typeface="+mj-ea"/>
              </a:rPr>
              <a:t>樱花前线</a:t>
            </a:r>
            <a:r>
              <a:rPr lang="en-US" altLang="zh-CN" sz="2400">
                <a:latin typeface="+mj-ea"/>
                <a:ea typeface="+mj-ea"/>
                <a:cs typeface="+mj-ea"/>
              </a:rPr>
              <a:t>”</a:t>
            </a:r>
            <a:r>
              <a:rPr lang="zh-CN" altLang="en-US" sz="2400">
                <a:latin typeface="+mj-ea"/>
                <a:ea typeface="+mj-ea"/>
                <a:cs typeface="+mj-ea"/>
              </a:rPr>
              <a:t>。</a:t>
            </a:r>
            <a:endParaRPr lang="zh-CN" altLang="en-US" sz="2400">
              <a:latin typeface="+mj-ea"/>
              <a:ea typeface="+mj-ea"/>
              <a:cs typeface="+mj-ea"/>
            </a:endParaRPr>
          </a:p>
        </p:txBody>
      </p:sp>
      <p:sp>
        <p:nvSpPr>
          <p:cNvPr id="308249" name="Rectangle 25"/>
          <p:cNvSpPr/>
          <p:nvPr/>
        </p:nvSpPr>
        <p:spPr>
          <a:xfrm>
            <a:off x="4725670" y="1840230"/>
            <a:ext cx="7241540" cy="1014730"/>
          </a:xfrm>
          <a:prstGeom prst="rect">
            <a:avLst/>
          </a:prstGeom>
          <a:noFill/>
          <a:ln w="9525" cap="flat" cmpd="sng">
            <a:noFill/>
            <a:prstDash val="solid"/>
            <a:miter/>
            <a:headEnd type="none" w="med" len="med"/>
            <a:tailEnd type="none" w="med" len="med"/>
          </a:ln>
          <a:extLst>
            <a:ext uri="{909E8E84-426E-40DD-AFC4-6F175D3DCCD1}">
              <a14:hiddenFill xmlns:a14="http://schemas.microsoft.com/office/drawing/2010/main">
                <a:solidFill>
                  <a:srgbClr val="FF0000"/>
                </a:solidFill>
              </a14:hiddenFill>
            </a:ext>
          </a:extLst>
        </p:spPr>
        <p:txBody>
          <a:bodyPr wrap="square">
            <a:spAutoFit/>
          </a:bodyPr>
          <a:p>
            <a:pPr algn="l">
              <a:lnSpc>
                <a:spcPct val="125000"/>
              </a:lnSpc>
            </a:pPr>
            <a:r>
              <a:rPr lang="zh-CN" altLang="en-US" sz="2400" b="1" dirty="0">
                <a:latin typeface="Arial" panose="020B0604020202020204" pitchFamily="34" charset="0"/>
              </a:rPr>
              <a:t>读左图，你能否说一说日本樱花前线推进的时空变化规律？</a:t>
            </a:r>
            <a:endParaRPr lang="zh-CN" altLang="en-US" sz="2400" b="1" dirty="0">
              <a:latin typeface="Arial" panose="020B0604020202020204" pitchFamily="34" charset="0"/>
            </a:endParaRPr>
          </a:p>
        </p:txBody>
      </p:sp>
      <p:sp>
        <p:nvSpPr>
          <p:cNvPr id="6" name="文本框 5"/>
          <p:cNvSpPr txBox="1"/>
          <p:nvPr/>
        </p:nvSpPr>
        <p:spPr>
          <a:xfrm>
            <a:off x="6182360" y="2893695"/>
            <a:ext cx="4417695" cy="460375"/>
          </a:xfrm>
          <a:prstGeom prst="rect">
            <a:avLst/>
          </a:prstGeom>
          <a:noFill/>
        </p:spPr>
        <p:txBody>
          <a:bodyPr wrap="none" rtlCol="0">
            <a:spAutoFit/>
          </a:bodyPr>
          <a:p>
            <a:pPr algn="l"/>
            <a:r>
              <a:rPr lang="en-US" altLang="zh-CN" sz="2400" b="1" dirty="0">
                <a:solidFill>
                  <a:srgbClr val="3333FF"/>
                </a:solidFill>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3333FF"/>
                </a:solidFill>
                <a:latin typeface="微软雅黑" panose="020B0503020204020204" charset="-122"/>
                <a:ea typeface="微软雅黑" panose="020B0503020204020204" charset="-122"/>
                <a:cs typeface="微软雅黑" panose="020B0503020204020204" charset="-122"/>
                <a:sym typeface="+mn-ea"/>
              </a:rPr>
              <a:t>日本樱花</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由南向北依次盛开</a:t>
            </a:r>
            <a:r>
              <a:rPr lang="zh-CN" altLang="en-US" sz="2400" b="1" dirty="0">
                <a:solidFill>
                  <a:srgbClr val="3333FF"/>
                </a:solidFill>
                <a:latin typeface="微软雅黑" panose="020B0503020204020204" charset="-122"/>
                <a:ea typeface="微软雅黑" panose="020B0503020204020204" charset="-122"/>
                <a:cs typeface="微软雅黑" panose="020B0503020204020204" charset="-122"/>
                <a:sym typeface="+mn-ea"/>
              </a:rPr>
              <a:t>。</a:t>
            </a:r>
            <a:endParaRPr lang="zh-CN" altLang="en-US" sz="2400" b="1" dirty="0">
              <a:solidFill>
                <a:srgbClr val="3333FF"/>
              </a:solidFill>
              <a:latin typeface="微软雅黑" panose="020B0503020204020204" charset="-122"/>
              <a:ea typeface="微软雅黑" panose="020B0503020204020204" charset="-122"/>
              <a:cs typeface="微软雅黑" panose="020B0503020204020204" charset="-122"/>
              <a:sym typeface="+mn-ea"/>
            </a:endParaRPr>
          </a:p>
        </p:txBody>
      </p:sp>
      <p:sp>
        <p:nvSpPr>
          <p:cNvPr id="7" name="云形标注 6"/>
          <p:cNvSpPr/>
          <p:nvPr/>
        </p:nvSpPr>
        <p:spPr>
          <a:xfrm>
            <a:off x="7032625" y="3720465"/>
            <a:ext cx="3095625" cy="636905"/>
          </a:xfrm>
          <a:prstGeom prst="cloudCallout">
            <a:avLst>
              <a:gd name="adj1" fmla="val -52276"/>
              <a:gd name="adj2" fmla="val -37534"/>
            </a:avLst>
          </a:prstGeom>
          <a:noFill/>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8017510" y="3835400"/>
            <a:ext cx="1251585" cy="521970"/>
          </a:xfrm>
          <a:prstGeom prst="rect">
            <a:avLst/>
          </a:prstGeom>
          <a:noFill/>
        </p:spPr>
        <p:txBody>
          <a:bodyPr wrap="none" rtlCol="0">
            <a:spAutoFit/>
          </a:bodyPr>
          <a:p>
            <a:r>
              <a:rPr lang="zh-CN" altLang="en-US" sz="2800" b="1">
                <a:latin typeface="华文隶书" panose="02010800040101010101" charset="-122"/>
                <a:ea typeface="华文隶书" panose="02010800040101010101" charset="-122"/>
              </a:rPr>
              <a:t>根源？</a:t>
            </a:r>
            <a:endParaRPr lang="zh-CN" altLang="en-US" sz="2800" b="1">
              <a:latin typeface="华文隶书" panose="02010800040101010101" charset="-122"/>
              <a:ea typeface="华文隶书" panose="02010800040101010101" charset="-122"/>
            </a:endParaRPr>
          </a:p>
        </p:txBody>
      </p:sp>
      <p:sp>
        <p:nvSpPr>
          <p:cNvPr id="9" name="文本框 8"/>
          <p:cNvSpPr txBox="1"/>
          <p:nvPr/>
        </p:nvSpPr>
        <p:spPr>
          <a:xfrm>
            <a:off x="4683125" y="4838700"/>
            <a:ext cx="7373620" cy="1198880"/>
          </a:xfrm>
          <a:prstGeom prst="rect">
            <a:avLst/>
          </a:prstGeom>
          <a:noFill/>
        </p:spPr>
        <p:txBody>
          <a:bodyPr wrap="square" rtlCol="0" anchor="t">
            <a:spAutoFit/>
          </a:bodyPr>
          <a:p>
            <a:pPr fontAlgn="auto">
              <a:lnSpc>
                <a:spcPct val="150000"/>
              </a:lnSpc>
            </a:pPr>
            <a:r>
              <a:rPr lang="zh-CN" altLang="en-US" sz="2400" b="1" dirty="0">
                <a:solidFill>
                  <a:srgbClr val="3333FF"/>
                </a:solidFill>
                <a:latin typeface="微软雅黑" panose="020B0503020204020204" charset="-122"/>
                <a:ea typeface="微软雅黑" panose="020B0503020204020204" charset="-122"/>
                <a:sym typeface="+mn-ea"/>
              </a:rPr>
              <a:t>日本</a:t>
            </a:r>
            <a:r>
              <a:rPr lang="zh-CN" altLang="en-US" sz="2400" b="1" dirty="0">
                <a:solidFill>
                  <a:srgbClr val="FF0000"/>
                </a:solidFill>
                <a:latin typeface="微软雅黑" panose="020B0503020204020204" charset="-122"/>
                <a:ea typeface="微软雅黑" panose="020B0503020204020204" charset="-122"/>
                <a:sym typeface="+mn-ea"/>
              </a:rPr>
              <a:t>南北纬度跨度大</a:t>
            </a:r>
            <a:r>
              <a:rPr lang="zh-CN" altLang="en-US" sz="2400" b="1" dirty="0">
                <a:solidFill>
                  <a:srgbClr val="3333FF"/>
                </a:solidFill>
                <a:latin typeface="微软雅黑" panose="020B0503020204020204" charset="-122"/>
                <a:ea typeface="微软雅黑" panose="020B0503020204020204" charset="-122"/>
                <a:sym typeface="+mn-ea"/>
              </a:rPr>
              <a:t>，导致南北气温差异大，其中南部春季升温早，北部春季升温晚。</a:t>
            </a:r>
            <a:endParaRPr lang="zh-CN" altLang="en-US" sz="2400" b="1">
              <a:latin typeface="微软雅黑" panose="020B0503020204020204" charset="-122"/>
              <a:ea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82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249" grpId="0"/>
      <p:bldP spid="6" grpId="0"/>
      <p:bldP spid="8" grpId="0"/>
      <p:bldP spid="7"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365760" y="328295"/>
            <a:ext cx="2945765" cy="521970"/>
          </a:xfrm>
          <a:prstGeom prst="rect">
            <a:avLst/>
          </a:prstGeom>
          <a:noFill/>
        </p:spPr>
        <p:txBody>
          <a:bodyPr wrap="none" rtlCol="0">
            <a:spAutoFit/>
          </a:bodyPr>
          <a:p>
            <a:r>
              <a:rPr lang="zh-CN" altLang="en-US" sz="2800" b="1">
                <a:solidFill>
                  <a:schemeClr val="tx1"/>
                </a:solidFill>
                <a:latin typeface="华文楷体" panose="02010600040101010101" charset="-122"/>
                <a:ea typeface="华文楷体" panose="02010600040101010101" charset="-122"/>
                <a:cs typeface="华文楷体" panose="02010600040101010101" charset="-122"/>
              </a:rPr>
              <a:t>练习册</a:t>
            </a:r>
            <a:r>
              <a:rPr lang="en-US" altLang="zh-CN" sz="2800" b="1">
                <a:solidFill>
                  <a:schemeClr val="tx1"/>
                </a:solidFill>
                <a:latin typeface="华文楷体" panose="02010600040101010101" charset="-122"/>
                <a:ea typeface="华文楷体" panose="02010600040101010101" charset="-122"/>
                <a:cs typeface="华文楷体" panose="02010600040101010101" charset="-122"/>
              </a:rPr>
              <a:t>P12 </a:t>
            </a:r>
            <a:r>
              <a:rPr lang="zh-CN" altLang="en-US" sz="2800" b="1">
                <a:solidFill>
                  <a:schemeClr val="tx1"/>
                </a:solidFill>
                <a:latin typeface="华文楷体" panose="02010600040101010101" charset="-122"/>
                <a:ea typeface="华文楷体" panose="02010600040101010101" charset="-122"/>
                <a:cs typeface="华文楷体" panose="02010600040101010101" charset="-122"/>
              </a:rPr>
              <a:t>第二题</a:t>
            </a:r>
            <a:endParaRPr lang="zh-CN" altLang="en-US" sz="2800" b="1">
              <a:solidFill>
                <a:schemeClr val="tx1"/>
              </a:solidFill>
              <a:latin typeface="华文楷体" panose="02010600040101010101" charset="-122"/>
              <a:ea typeface="华文楷体" panose="02010600040101010101" charset="-122"/>
              <a:cs typeface="华文楷体" panose="02010600040101010101" charset="-122"/>
            </a:endParaRPr>
          </a:p>
        </p:txBody>
      </p:sp>
      <p:sp>
        <p:nvSpPr>
          <p:cNvPr id="10" name="文本框 9"/>
          <p:cNvSpPr txBox="1"/>
          <p:nvPr/>
        </p:nvSpPr>
        <p:spPr>
          <a:xfrm>
            <a:off x="619760" y="1479550"/>
            <a:ext cx="11443335" cy="645160"/>
          </a:xfrm>
          <a:prstGeom prst="rect">
            <a:avLst/>
          </a:prstGeom>
          <a:noFill/>
        </p:spPr>
        <p:txBody>
          <a:bodyPr wrap="square" rtlCol="0">
            <a:spAutoFit/>
          </a:bodyPr>
          <a:p>
            <a:pPr fontAlgn="auto">
              <a:lnSpc>
                <a:spcPct val="150000"/>
              </a:lnSpc>
            </a:pPr>
            <a:r>
              <a:rPr lang="zh-CN" altLang="en-US" sz="2400" b="1"/>
              <a:t>将札幌、北九州、东京、京都这四个城市按其樱花开放时期从早到迟的次序排列</a:t>
            </a:r>
            <a:endParaRPr lang="zh-CN" altLang="en-US" sz="2400" b="1"/>
          </a:p>
        </p:txBody>
      </p:sp>
      <p:sp>
        <p:nvSpPr>
          <p:cNvPr id="11" name="文本框 10"/>
          <p:cNvSpPr txBox="1"/>
          <p:nvPr/>
        </p:nvSpPr>
        <p:spPr>
          <a:xfrm>
            <a:off x="464820" y="2692400"/>
            <a:ext cx="11261725" cy="460375"/>
          </a:xfrm>
          <a:prstGeom prst="rect">
            <a:avLst/>
          </a:prstGeom>
          <a:noFill/>
        </p:spPr>
        <p:txBody>
          <a:bodyPr wrap="none" rtlCol="0">
            <a:spAutoFit/>
          </a:bodyPr>
          <a:p>
            <a:pPr algn="l"/>
            <a:r>
              <a:rPr lang="zh-CN" altLang="en-US" sz="2400" b="1"/>
              <a:t>（</a:t>
            </a:r>
            <a:r>
              <a:rPr lang="en-US" altLang="zh-CN" sz="2400" b="1"/>
              <a:t>              </a:t>
            </a:r>
            <a:r>
              <a:rPr lang="zh-CN" altLang="en-US" sz="2400" b="1"/>
              <a:t>）</a:t>
            </a:r>
            <a:r>
              <a:rPr lang="en-US" altLang="zh-CN" sz="2400" b="1"/>
              <a:t>———— </a:t>
            </a:r>
            <a:r>
              <a:rPr lang="zh-CN" altLang="en-US" sz="2400" b="1">
                <a:sym typeface="+mn-ea"/>
              </a:rPr>
              <a:t>（</a:t>
            </a:r>
            <a:r>
              <a:rPr lang="en-US" altLang="zh-CN" sz="2400" b="1">
                <a:sym typeface="+mn-ea"/>
              </a:rPr>
              <a:t>              </a:t>
            </a:r>
            <a:r>
              <a:rPr lang="zh-CN" altLang="en-US" sz="2400" b="1">
                <a:sym typeface="+mn-ea"/>
              </a:rPr>
              <a:t>）</a:t>
            </a:r>
            <a:r>
              <a:rPr lang="en-US" altLang="zh-CN" sz="2400" b="1">
                <a:sym typeface="+mn-ea"/>
              </a:rPr>
              <a:t>———— </a:t>
            </a:r>
            <a:r>
              <a:rPr lang="zh-CN" altLang="en-US" sz="2400" b="1">
                <a:sym typeface="+mn-ea"/>
              </a:rPr>
              <a:t>（</a:t>
            </a:r>
            <a:r>
              <a:rPr lang="en-US" altLang="zh-CN" sz="2400" b="1">
                <a:sym typeface="+mn-ea"/>
              </a:rPr>
              <a:t>              </a:t>
            </a:r>
            <a:r>
              <a:rPr lang="zh-CN" altLang="en-US" sz="2400" b="1">
                <a:sym typeface="+mn-ea"/>
              </a:rPr>
              <a:t>）</a:t>
            </a:r>
            <a:r>
              <a:rPr lang="en-US" altLang="zh-CN" sz="2400" b="1">
                <a:sym typeface="+mn-ea"/>
              </a:rPr>
              <a:t>———— </a:t>
            </a:r>
            <a:r>
              <a:rPr lang="zh-CN" altLang="en-US" sz="2400" b="1">
                <a:sym typeface="+mn-ea"/>
              </a:rPr>
              <a:t>（</a:t>
            </a:r>
            <a:r>
              <a:rPr lang="en-US" altLang="zh-CN" sz="2400" b="1">
                <a:sym typeface="+mn-ea"/>
              </a:rPr>
              <a:t>              </a:t>
            </a:r>
            <a:r>
              <a:rPr lang="zh-CN" altLang="en-US" sz="2400" b="1">
                <a:sym typeface="+mn-ea"/>
              </a:rPr>
              <a:t>）</a:t>
            </a:r>
            <a:endParaRPr lang="zh-CN" altLang="en-US" sz="2400" b="1"/>
          </a:p>
        </p:txBody>
      </p:sp>
      <p:sp>
        <p:nvSpPr>
          <p:cNvPr id="12" name="文本框 11"/>
          <p:cNvSpPr txBox="1"/>
          <p:nvPr/>
        </p:nvSpPr>
        <p:spPr>
          <a:xfrm>
            <a:off x="864235" y="2661285"/>
            <a:ext cx="1097280" cy="460375"/>
          </a:xfrm>
          <a:prstGeom prst="rect">
            <a:avLst/>
          </a:prstGeom>
          <a:noFill/>
        </p:spPr>
        <p:txBody>
          <a:bodyPr wrap="none" rtlCol="0">
            <a:spAutoFit/>
          </a:bodyPr>
          <a:p>
            <a:r>
              <a:rPr lang="zh-CN" altLang="en-US" sz="2400" b="1">
                <a:solidFill>
                  <a:srgbClr val="FF0000"/>
                </a:solidFill>
              </a:rPr>
              <a:t>北九州</a:t>
            </a:r>
            <a:endParaRPr lang="zh-CN" altLang="en-US" sz="2400" b="1">
              <a:solidFill>
                <a:srgbClr val="FF0000"/>
              </a:solidFill>
            </a:endParaRPr>
          </a:p>
        </p:txBody>
      </p:sp>
      <p:sp>
        <p:nvSpPr>
          <p:cNvPr id="13" name="文本框 12"/>
          <p:cNvSpPr txBox="1"/>
          <p:nvPr/>
        </p:nvSpPr>
        <p:spPr>
          <a:xfrm>
            <a:off x="4144010" y="2661920"/>
            <a:ext cx="792480" cy="460375"/>
          </a:xfrm>
          <a:prstGeom prst="rect">
            <a:avLst/>
          </a:prstGeom>
          <a:noFill/>
        </p:spPr>
        <p:txBody>
          <a:bodyPr wrap="none" rtlCol="0">
            <a:spAutoFit/>
          </a:bodyPr>
          <a:p>
            <a:r>
              <a:rPr lang="zh-CN" altLang="en-US" sz="2400" b="1">
                <a:solidFill>
                  <a:srgbClr val="FF0000"/>
                </a:solidFill>
              </a:rPr>
              <a:t>京都</a:t>
            </a:r>
            <a:endParaRPr lang="zh-CN" altLang="en-US" sz="2400" b="1">
              <a:solidFill>
                <a:srgbClr val="FF0000"/>
              </a:solidFill>
            </a:endParaRPr>
          </a:p>
        </p:txBody>
      </p:sp>
      <p:sp>
        <p:nvSpPr>
          <p:cNvPr id="14" name="文本框 13"/>
          <p:cNvSpPr txBox="1"/>
          <p:nvPr/>
        </p:nvSpPr>
        <p:spPr>
          <a:xfrm>
            <a:off x="7237095" y="2692400"/>
            <a:ext cx="792480" cy="460375"/>
          </a:xfrm>
          <a:prstGeom prst="rect">
            <a:avLst/>
          </a:prstGeom>
          <a:noFill/>
        </p:spPr>
        <p:txBody>
          <a:bodyPr wrap="none" rtlCol="0">
            <a:spAutoFit/>
          </a:bodyPr>
          <a:p>
            <a:r>
              <a:rPr lang="zh-CN" altLang="en-US" sz="2400" b="1">
                <a:solidFill>
                  <a:srgbClr val="FF0000"/>
                </a:solidFill>
              </a:rPr>
              <a:t>东京</a:t>
            </a:r>
            <a:endParaRPr lang="zh-CN" altLang="en-US" sz="2400" b="1">
              <a:solidFill>
                <a:srgbClr val="FF0000"/>
              </a:solidFill>
            </a:endParaRPr>
          </a:p>
        </p:txBody>
      </p:sp>
      <p:sp>
        <p:nvSpPr>
          <p:cNvPr id="15" name="文本框 14"/>
          <p:cNvSpPr txBox="1"/>
          <p:nvPr/>
        </p:nvSpPr>
        <p:spPr>
          <a:xfrm>
            <a:off x="10330815" y="2661285"/>
            <a:ext cx="792480" cy="460375"/>
          </a:xfrm>
          <a:prstGeom prst="rect">
            <a:avLst/>
          </a:prstGeom>
          <a:noFill/>
        </p:spPr>
        <p:txBody>
          <a:bodyPr wrap="none" rtlCol="0">
            <a:spAutoFit/>
          </a:bodyPr>
          <a:p>
            <a:r>
              <a:rPr lang="zh-CN" altLang="en-US" sz="2400" b="1">
                <a:solidFill>
                  <a:srgbClr val="FF0000"/>
                </a:solidFill>
              </a:rPr>
              <a:t>札幌</a:t>
            </a:r>
            <a:endParaRPr lang="zh-CN" altLang="en-US" sz="2400" b="1">
              <a:solidFill>
                <a:srgbClr val="FF0000"/>
              </a:solidFill>
            </a:endParaRPr>
          </a:p>
        </p:txBody>
      </p:sp>
      <p:pic>
        <p:nvPicPr>
          <p:cNvPr id="130" name="图片 129"/>
          <p:cNvPicPr/>
          <p:nvPr/>
        </p:nvPicPr>
        <p:blipFill>
          <a:blip r:embed="rId1"/>
          <a:stretch>
            <a:fillRect/>
          </a:stretch>
        </p:blipFill>
        <p:spPr>
          <a:xfrm>
            <a:off x="0" y="4107815"/>
            <a:ext cx="4379595" cy="2788920"/>
          </a:xfrm>
          <a:prstGeom prst="rect">
            <a:avLst/>
          </a:prstGeom>
          <a:noFill/>
          <a:ln w="9525">
            <a:noFill/>
          </a:ln>
        </p:spPr>
      </p:pic>
      <p:pic>
        <p:nvPicPr>
          <p:cNvPr id="131" name="图片 130"/>
          <p:cNvPicPr/>
          <p:nvPr/>
        </p:nvPicPr>
        <p:blipFill>
          <a:blip r:embed="rId2"/>
          <a:stretch>
            <a:fillRect/>
          </a:stretch>
        </p:blipFill>
        <p:spPr>
          <a:xfrm>
            <a:off x="5749290" y="4107815"/>
            <a:ext cx="4062730" cy="2750185"/>
          </a:xfrm>
          <a:prstGeom prst="rect">
            <a:avLst/>
          </a:prstGeom>
          <a:noFill/>
          <a:ln w="9525">
            <a:noFill/>
          </a:ln>
        </p:spPr>
      </p:pic>
      <p:pic>
        <p:nvPicPr>
          <p:cNvPr id="132" name="图片 131"/>
          <p:cNvPicPr/>
          <p:nvPr/>
        </p:nvPicPr>
        <p:blipFill>
          <a:blip r:embed="rId3"/>
          <a:stretch>
            <a:fillRect/>
          </a:stretch>
        </p:blipFill>
        <p:spPr>
          <a:xfrm>
            <a:off x="1884045" y="4107815"/>
            <a:ext cx="4291965" cy="2750820"/>
          </a:xfrm>
          <a:prstGeom prst="rect">
            <a:avLst/>
          </a:prstGeom>
          <a:noFill/>
          <a:ln w="9525">
            <a:noFill/>
          </a:ln>
        </p:spPr>
      </p:pic>
      <p:pic>
        <p:nvPicPr>
          <p:cNvPr id="134" name="图片 133"/>
          <p:cNvPicPr/>
          <p:nvPr/>
        </p:nvPicPr>
        <p:blipFill>
          <a:blip r:embed="rId4"/>
          <a:stretch>
            <a:fillRect/>
          </a:stretch>
        </p:blipFill>
        <p:spPr>
          <a:xfrm>
            <a:off x="7770495" y="4127500"/>
            <a:ext cx="4421505" cy="2749550"/>
          </a:xfrm>
          <a:prstGeom prst="rect">
            <a:avLst/>
          </a:prstGeom>
          <a:noFill/>
          <a:ln w="9525">
            <a:noFill/>
          </a:ln>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9" name="图片 108"/>
          <p:cNvPicPr/>
          <p:nvPr/>
        </p:nvPicPr>
        <p:blipFill>
          <a:blip r:embed="rId1" r:link="rId2"/>
          <a:stretch>
            <a:fillRect/>
          </a:stretch>
        </p:blipFill>
        <p:spPr>
          <a:xfrm>
            <a:off x="6160770" y="-94615"/>
            <a:ext cx="6031230" cy="3739515"/>
          </a:xfrm>
          <a:prstGeom prst="rect">
            <a:avLst/>
          </a:prstGeom>
          <a:noFill/>
          <a:ln w="9525">
            <a:noFill/>
          </a:ln>
        </p:spPr>
      </p:pic>
      <p:pic>
        <p:nvPicPr>
          <p:cNvPr id="108" name="图片 107"/>
          <p:cNvPicPr/>
          <p:nvPr/>
        </p:nvPicPr>
        <p:blipFill>
          <a:blip r:embed="rId3" r:link="rId4"/>
          <a:stretch>
            <a:fillRect/>
          </a:stretch>
        </p:blipFill>
        <p:spPr>
          <a:xfrm>
            <a:off x="0" y="-94615"/>
            <a:ext cx="6160770" cy="3740150"/>
          </a:xfrm>
          <a:prstGeom prst="rect">
            <a:avLst/>
          </a:prstGeom>
          <a:noFill/>
          <a:ln w="9525">
            <a:noFill/>
          </a:ln>
        </p:spPr>
      </p:pic>
      <p:pic>
        <p:nvPicPr>
          <p:cNvPr id="110" name="图片 109"/>
          <p:cNvPicPr/>
          <p:nvPr/>
        </p:nvPicPr>
        <p:blipFill>
          <a:blip r:embed="rId5" r:link="rId6"/>
          <a:stretch>
            <a:fillRect/>
          </a:stretch>
        </p:blipFill>
        <p:spPr>
          <a:xfrm>
            <a:off x="-635" y="3476625"/>
            <a:ext cx="6161405" cy="3381375"/>
          </a:xfrm>
          <a:prstGeom prst="rect">
            <a:avLst/>
          </a:prstGeom>
          <a:noFill/>
          <a:ln w="9525">
            <a:noFill/>
          </a:ln>
        </p:spPr>
      </p:pic>
      <p:pic>
        <p:nvPicPr>
          <p:cNvPr id="111" name="图片 110"/>
          <p:cNvPicPr/>
          <p:nvPr/>
        </p:nvPicPr>
        <p:blipFill>
          <a:blip r:embed="rId7" r:link="rId8"/>
          <a:srcRect b="19781"/>
          <a:stretch>
            <a:fillRect/>
          </a:stretch>
        </p:blipFill>
        <p:spPr>
          <a:xfrm>
            <a:off x="6105525" y="3476625"/>
            <a:ext cx="6086475" cy="3381375"/>
          </a:xfrm>
          <a:prstGeom prst="rect">
            <a:avLst/>
          </a:prstGeom>
          <a:noFill/>
          <a:ln w="9525">
            <a:noFill/>
          </a:ln>
        </p:spPr>
      </p:pic>
      <p:pic>
        <p:nvPicPr>
          <p:cNvPr id="2" name="图片 1"/>
          <p:cNvPicPr/>
          <p:nvPr/>
        </p:nvPicPr>
        <p:blipFill>
          <a:blip r:embed="rId9"/>
          <a:srcRect l="4033" t="27880" r="8189" b="54778"/>
          <a:stretch>
            <a:fillRect/>
          </a:stretch>
        </p:blipFill>
        <p:spPr>
          <a:xfrm>
            <a:off x="0" y="-94615"/>
            <a:ext cx="5016500" cy="695960"/>
          </a:xfrm>
          <a:prstGeom prst="rect">
            <a:avLst/>
          </a:prstGeom>
          <a:noFill/>
          <a:ln w="9525">
            <a:noFill/>
          </a:ln>
        </p:spPr>
      </p:pic>
      <p:sp>
        <p:nvSpPr>
          <p:cNvPr id="3" name="文本框 2"/>
          <p:cNvSpPr txBox="1"/>
          <p:nvPr/>
        </p:nvSpPr>
        <p:spPr>
          <a:xfrm>
            <a:off x="692785" y="21590"/>
            <a:ext cx="363982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4.</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与富士山近距离接触</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4" name="文本框 3"/>
          <p:cNvSpPr txBox="1"/>
          <p:nvPr/>
        </p:nvSpPr>
        <p:spPr>
          <a:xfrm>
            <a:off x="5566410" y="2954655"/>
            <a:ext cx="539115" cy="521970"/>
          </a:xfrm>
          <a:prstGeom prst="rect">
            <a:avLst/>
          </a:prstGeom>
          <a:noFill/>
        </p:spPr>
        <p:txBody>
          <a:bodyPr wrap="none" rtlCol="0">
            <a:spAutoFit/>
          </a:bodyPr>
          <a:p>
            <a:r>
              <a:rPr lang="zh-CN" altLang="en-US" sz="2800" b="1">
                <a:solidFill>
                  <a:schemeClr val="bg1"/>
                </a:solidFill>
                <a:latin typeface="华文隶书" panose="02010800040101010101" charset="-122"/>
                <a:ea typeface="华文隶书" panose="02010800040101010101" charset="-122"/>
              </a:rPr>
              <a:t>春</a:t>
            </a:r>
            <a:endParaRPr lang="zh-CN" altLang="en-US" sz="2800" b="1">
              <a:solidFill>
                <a:schemeClr val="bg1"/>
              </a:solidFill>
              <a:latin typeface="华文隶书" panose="02010800040101010101" charset="-122"/>
              <a:ea typeface="华文隶书" panose="02010800040101010101" charset="-122"/>
            </a:endParaRPr>
          </a:p>
        </p:txBody>
      </p:sp>
      <p:sp>
        <p:nvSpPr>
          <p:cNvPr id="5" name="文本框 4"/>
          <p:cNvSpPr txBox="1"/>
          <p:nvPr/>
        </p:nvSpPr>
        <p:spPr>
          <a:xfrm>
            <a:off x="6160770" y="2954655"/>
            <a:ext cx="539115" cy="521970"/>
          </a:xfrm>
          <a:prstGeom prst="rect">
            <a:avLst/>
          </a:prstGeom>
          <a:noFill/>
        </p:spPr>
        <p:txBody>
          <a:bodyPr wrap="none" rtlCol="0">
            <a:spAutoFit/>
          </a:bodyPr>
          <a:p>
            <a:r>
              <a:rPr lang="zh-CN" altLang="en-US" sz="2800" b="1">
                <a:solidFill>
                  <a:schemeClr val="bg1"/>
                </a:solidFill>
                <a:latin typeface="华文隶书" panose="02010800040101010101" charset="-122"/>
                <a:ea typeface="华文隶书" panose="02010800040101010101" charset="-122"/>
              </a:rPr>
              <a:t>夏</a:t>
            </a:r>
            <a:endParaRPr lang="zh-CN" altLang="en-US" sz="2800" b="1">
              <a:solidFill>
                <a:schemeClr val="bg1"/>
              </a:solidFill>
              <a:latin typeface="华文隶书" panose="02010800040101010101" charset="-122"/>
              <a:ea typeface="华文隶书" panose="02010800040101010101" charset="-122"/>
            </a:endParaRPr>
          </a:p>
        </p:txBody>
      </p:sp>
      <p:sp>
        <p:nvSpPr>
          <p:cNvPr id="6" name="文本框 5"/>
          <p:cNvSpPr txBox="1"/>
          <p:nvPr/>
        </p:nvSpPr>
        <p:spPr>
          <a:xfrm>
            <a:off x="5566410" y="3476625"/>
            <a:ext cx="539115" cy="521970"/>
          </a:xfrm>
          <a:prstGeom prst="rect">
            <a:avLst/>
          </a:prstGeom>
          <a:noFill/>
        </p:spPr>
        <p:txBody>
          <a:bodyPr wrap="none" rtlCol="0">
            <a:spAutoFit/>
          </a:bodyPr>
          <a:p>
            <a:r>
              <a:rPr lang="zh-CN" altLang="en-US" sz="2800" b="1">
                <a:solidFill>
                  <a:schemeClr val="bg1"/>
                </a:solidFill>
                <a:latin typeface="华文隶书" panose="02010800040101010101" charset="-122"/>
                <a:ea typeface="华文隶书" panose="02010800040101010101" charset="-122"/>
              </a:rPr>
              <a:t>秋</a:t>
            </a:r>
            <a:endParaRPr lang="zh-CN" altLang="en-US" sz="2800" b="1">
              <a:solidFill>
                <a:schemeClr val="bg1"/>
              </a:solidFill>
              <a:latin typeface="华文隶书" panose="02010800040101010101" charset="-122"/>
              <a:ea typeface="华文隶书" panose="02010800040101010101" charset="-122"/>
            </a:endParaRPr>
          </a:p>
        </p:txBody>
      </p:sp>
      <p:sp>
        <p:nvSpPr>
          <p:cNvPr id="7" name="文本框 6"/>
          <p:cNvSpPr txBox="1"/>
          <p:nvPr/>
        </p:nvSpPr>
        <p:spPr>
          <a:xfrm>
            <a:off x="6160770" y="3476625"/>
            <a:ext cx="539115" cy="521970"/>
          </a:xfrm>
          <a:prstGeom prst="rect">
            <a:avLst/>
          </a:prstGeom>
          <a:noFill/>
        </p:spPr>
        <p:txBody>
          <a:bodyPr wrap="none" rtlCol="0">
            <a:spAutoFit/>
          </a:bodyPr>
          <a:p>
            <a:r>
              <a:rPr lang="zh-CN" altLang="en-US" sz="2800" b="1">
                <a:solidFill>
                  <a:schemeClr val="bg1"/>
                </a:solidFill>
                <a:latin typeface="华文隶书" panose="02010800040101010101" charset="-122"/>
                <a:ea typeface="华文隶书" panose="02010800040101010101" charset="-122"/>
              </a:rPr>
              <a:t>冬</a:t>
            </a:r>
            <a:endParaRPr lang="zh-CN" altLang="en-US" sz="2800" b="1">
              <a:solidFill>
                <a:schemeClr val="bg1"/>
              </a:solidFill>
              <a:latin typeface="华文隶书" panose="02010800040101010101" charset="-122"/>
              <a:ea typeface="华文隶书" panose="02010800040101010101" charset="-122"/>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1"/>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7" grpId="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p:nvPr/>
        </p:nvPicPr>
        <p:blipFill>
          <a:blip r:embed="rId1"/>
          <a:srcRect l="4033" t="27880" r="8189" b="54778"/>
          <a:stretch>
            <a:fillRect/>
          </a:stretch>
        </p:blipFill>
        <p:spPr>
          <a:xfrm>
            <a:off x="0" y="-94615"/>
            <a:ext cx="5016500" cy="695960"/>
          </a:xfrm>
          <a:prstGeom prst="rect">
            <a:avLst/>
          </a:prstGeom>
          <a:noFill/>
          <a:ln w="9525">
            <a:noFill/>
          </a:ln>
        </p:spPr>
      </p:pic>
      <p:sp>
        <p:nvSpPr>
          <p:cNvPr id="3" name="文本框 2"/>
          <p:cNvSpPr txBox="1"/>
          <p:nvPr/>
        </p:nvSpPr>
        <p:spPr>
          <a:xfrm>
            <a:off x="692785" y="21590"/>
            <a:ext cx="363982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4.</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与富士山近距离接触</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pic>
        <p:nvPicPr>
          <p:cNvPr id="135" name="图片 134"/>
          <p:cNvPicPr/>
          <p:nvPr/>
        </p:nvPicPr>
        <p:blipFill>
          <a:blip r:embed="rId2"/>
          <a:stretch>
            <a:fillRect/>
          </a:stretch>
        </p:blipFill>
        <p:spPr>
          <a:xfrm>
            <a:off x="10160" y="3723640"/>
            <a:ext cx="5006340" cy="3134360"/>
          </a:xfrm>
          <a:prstGeom prst="rect">
            <a:avLst/>
          </a:prstGeom>
          <a:noFill/>
          <a:ln w="9525">
            <a:noFill/>
          </a:ln>
        </p:spPr>
      </p:pic>
      <p:sp>
        <p:nvSpPr>
          <p:cNvPr id="9" name="文本框 8"/>
          <p:cNvSpPr txBox="1"/>
          <p:nvPr/>
        </p:nvSpPr>
        <p:spPr>
          <a:xfrm>
            <a:off x="0" y="732155"/>
            <a:ext cx="5316855" cy="28613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algn="ctr" fontAlgn="auto">
              <a:lnSpc>
                <a:spcPct val="150000"/>
              </a:lnSpc>
            </a:pPr>
            <a:r>
              <a:rPr lang="zh-CN" altLang="en-US" sz="2400" b="1">
                <a:latin typeface="华文中宋" panose="02010600040101010101" charset="-122"/>
                <a:ea typeface="华文中宋" panose="02010600040101010101" charset="-122"/>
                <a:cs typeface="华文中宋" panose="02010600040101010101" charset="-122"/>
              </a:rPr>
              <a:t>小链接</a:t>
            </a:r>
            <a:r>
              <a:rPr lang="en-US" altLang="zh-CN" sz="2400" b="1">
                <a:latin typeface="华文中宋" panose="02010600040101010101" charset="-122"/>
                <a:ea typeface="华文中宋" panose="02010600040101010101" charset="-122"/>
                <a:cs typeface="华文中宋" panose="02010600040101010101" charset="-122"/>
              </a:rPr>
              <a:t>——“</a:t>
            </a:r>
            <a:r>
              <a:rPr lang="zh-CN" altLang="en-US" sz="2400" b="1">
                <a:latin typeface="华文中宋" panose="02010600040101010101" charset="-122"/>
                <a:ea typeface="华文中宋" panose="02010600040101010101" charset="-122"/>
                <a:cs typeface="华文中宋" panose="02010600040101010101" charset="-122"/>
              </a:rPr>
              <a:t>圣山</a:t>
            </a:r>
            <a:r>
              <a:rPr lang="en-US" altLang="zh-CN" sz="2400" b="1">
                <a:latin typeface="华文中宋" panose="02010600040101010101" charset="-122"/>
                <a:ea typeface="华文中宋" panose="02010600040101010101" charset="-122"/>
                <a:cs typeface="华文中宋" panose="02010600040101010101" charset="-122"/>
              </a:rPr>
              <a:t>”</a:t>
            </a:r>
            <a:endParaRPr lang="zh-CN" altLang="en-US" sz="2400" b="1">
              <a:latin typeface="华文中宋" panose="02010600040101010101" charset="-122"/>
              <a:ea typeface="华文中宋" panose="02010600040101010101" charset="-122"/>
              <a:cs typeface="华文中宋" panose="02010600040101010101" charset="-122"/>
            </a:endParaRPr>
          </a:p>
          <a:p>
            <a:pPr algn="l" fontAlgn="auto">
              <a:lnSpc>
                <a:spcPct val="150000"/>
              </a:lnSpc>
            </a:pPr>
            <a:r>
              <a:rPr lang="en-US" altLang="zh-CN" sz="2400">
                <a:latin typeface="微软雅黑" panose="020B0503020204020204" charset="-122"/>
                <a:ea typeface="微软雅黑" panose="020B0503020204020204" charset="-122"/>
                <a:cs typeface="微软雅黑" panose="020B0503020204020204" charset="-122"/>
              </a:rPr>
              <a:t>  </a:t>
            </a:r>
            <a:r>
              <a:rPr lang="zh-CN" altLang="en-US" sz="2400">
                <a:latin typeface="微软雅黑" panose="020B0503020204020204" charset="-122"/>
                <a:ea typeface="微软雅黑" panose="020B0503020204020204" charset="-122"/>
                <a:cs typeface="微软雅黑" panose="020B0503020204020204" charset="-122"/>
              </a:rPr>
              <a:t>富士山高3775.63米，山体呈圆锥状，山顶长年积雪日本精神、文化的经典象征之一， 在日本人的心中是一座蕴含着自然魅力，优美、庄严的神山。</a:t>
            </a:r>
            <a:endParaRPr lang="zh-CN" altLang="en-US" sz="2400">
              <a:latin typeface="微软雅黑" panose="020B0503020204020204" charset="-122"/>
              <a:ea typeface="微软雅黑" panose="020B0503020204020204" charset="-122"/>
              <a:cs typeface="微软雅黑" panose="020B0503020204020204" charset="-122"/>
            </a:endParaRPr>
          </a:p>
        </p:txBody>
      </p:sp>
      <p:pic>
        <p:nvPicPr>
          <p:cNvPr id="136" name="图片 135"/>
          <p:cNvPicPr/>
          <p:nvPr/>
        </p:nvPicPr>
        <p:blipFill>
          <a:blip r:embed="rId3"/>
          <a:stretch>
            <a:fillRect/>
          </a:stretch>
        </p:blipFill>
        <p:spPr>
          <a:xfrm>
            <a:off x="5786755" y="0"/>
            <a:ext cx="6350000" cy="4762500"/>
          </a:xfrm>
          <a:prstGeom prst="rect">
            <a:avLst/>
          </a:prstGeom>
          <a:noFill/>
          <a:ln w="9525">
            <a:noFill/>
          </a:ln>
        </p:spPr>
      </p:pic>
      <p:sp>
        <p:nvSpPr>
          <p:cNvPr id="11" name="文本框 10"/>
          <p:cNvSpPr txBox="1"/>
          <p:nvPr/>
        </p:nvSpPr>
        <p:spPr>
          <a:xfrm>
            <a:off x="7041515" y="5508625"/>
            <a:ext cx="3840480" cy="645160"/>
          </a:xfrm>
          <a:prstGeom prst="rect">
            <a:avLst/>
          </a:prstGeom>
          <a:noFill/>
        </p:spPr>
        <p:txBody>
          <a:bodyPr wrap="none" rtlCol="0">
            <a:spAutoFit/>
          </a:bodyPr>
          <a:p>
            <a:r>
              <a:rPr lang="zh-CN" altLang="en-US" sz="3600">
                <a:solidFill>
                  <a:srgbClr val="FF0000"/>
                </a:solidFill>
                <a:latin typeface="华文隶书" panose="02010800040101010101" charset="-122"/>
                <a:ea typeface="华文隶书" panose="02010800040101010101" charset="-122"/>
              </a:rPr>
              <a:t>富士山是活火山！</a:t>
            </a:r>
            <a:endParaRPr lang="zh-CN" altLang="en-US" sz="3600">
              <a:solidFill>
                <a:srgbClr val="FF0000"/>
              </a:solidFill>
              <a:latin typeface="华文隶书" panose="02010800040101010101" charset="-122"/>
              <a:ea typeface="华文隶书" panose="02010800040101010101" charset="-122"/>
            </a:endParaRPr>
          </a:p>
        </p:txBody>
      </p:sp>
      <p:pic>
        <p:nvPicPr>
          <p:cNvPr id="12" name="图片 11"/>
          <p:cNvPicPr/>
          <p:nvPr/>
        </p:nvPicPr>
        <p:blipFill>
          <a:blip r:embed="rId2"/>
          <a:stretch>
            <a:fillRect/>
          </a:stretch>
        </p:blipFill>
        <p:spPr>
          <a:xfrm>
            <a:off x="10160" y="3715385"/>
            <a:ext cx="5006340" cy="3134360"/>
          </a:xfrm>
          <a:prstGeom prst="rect">
            <a:avLst/>
          </a:prstGeom>
          <a:noFill/>
          <a:ln w="9525">
            <a:noFill/>
          </a:ln>
        </p:spPr>
      </p:pic>
      <p:sp>
        <p:nvSpPr>
          <p:cNvPr id="13" name="文本框 12"/>
          <p:cNvSpPr txBox="1"/>
          <p:nvPr/>
        </p:nvSpPr>
        <p:spPr>
          <a:xfrm>
            <a:off x="0" y="723900"/>
            <a:ext cx="5316855" cy="28613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algn="ctr" fontAlgn="auto">
              <a:lnSpc>
                <a:spcPct val="150000"/>
              </a:lnSpc>
            </a:pPr>
            <a:r>
              <a:rPr lang="zh-CN" altLang="en-US" sz="2400" b="1">
                <a:latin typeface="华文中宋" panose="02010600040101010101" charset="-122"/>
                <a:ea typeface="华文中宋" panose="02010600040101010101" charset="-122"/>
                <a:cs typeface="华文中宋" panose="02010600040101010101" charset="-122"/>
              </a:rPr>
              <a:t>小链接</a:t>
            </a:r>
            <a:r>
              <a:rPr lang="en-US" altLang="zh-CN" sz="2400" b="1">
                <a:latin typeface="华文中宋" panose="02010600040101010101" charset="-122"/>
                <a:ea typeface="华文中宋" panose="02010600040101010101" charset="-122"/>
                <a:cs typeface="华文中宋" panose="02010600040101010101" charset="-122"/>
              </a:rPr>
              <a:t>——“</a:t>
            </a:r>
            <a:r>
              <a:rPr lang="zh-CN" altLang="en-US" sz="2400" b="1">
                <a:latin typeface="华文中宋" panose="02010600040101010101" charset="-122"/>
                <a:ea typeface="华文中宋" panose="02010600040101010101" charset="-122"/>
                <a:cs typeface="华文中宋" panose="02010600040101010101" charset="-122"/>
              </a:rPr>
              <a:t>圣山</a:t>
            </a:r>
            <a:r>
              <a:rPr lang="en-US" altLang="zh-CN" sz="2400" b="1">
                <a:latin typeface="华文中宋" panose="02010600040101010101" charset="-122"/>
                <a:ea typeface="华文中宋" panose="02010600040101010101" charset="-122"/>
                <a:cs typeface="华文中宋" panose="02010600040101010101" charset="-122"/>
              </a:rPr>
              <a:t>”</a:t>
            </a:r>
            <a:endParaRPr lang="zh-CN" altLang="en-US" sz="2400" b="1">
              <a:latin typeface="华文中宋" panose="02010600040101010101" charset="-122"/>
              <a:ea typeface="华文中宋" panose="02010600040101010101" charset="-122"/>
              <a:cs typeface="华文中宋" panose="02010600040101010101" charset="-122"/>
            </a:endParaRPr>
          </a:p>
          <a:p>
            <a:pPr algn="l" fontAlgn="auto">
              <a:lnSpc>
                <a:spcPct val="150000"/>
              </a:lnSpc>
            </a:pPr>
            <a:r>
              <a:rPr lang="en-US" altLang="zh-CN" sz="2400">
                <a:latin typeface="微软雅黑" panose="020B0503020204020204" charset="-122"/>
                <a:ea typeface="微软雅黑" panose="020B0503020204020204" charset="-122"/>
                <a:cs typeface="微软雅黑" panose="020B0503020204020204" charset="-122"/>
              </a:rPr>
              <a:t>  </a:t>
            </a:r>
            <a:r>
              <a:rPr lang="zh-CN" altLang="en-US" sz="2400">
                <a:latin typeface="微软雅黑" panose="020B0503020204020204" charset="-122"/>
                <a:ea typeface="微软雅黑" panose="020B0503020204020204" charset="-122"/>
                <a:cs typeface="微软雅黑" panose="020B0503020204020204" charset="-122"/>
              </a:rPr>
              <a:t>富士山高3775.63米，山体呈圆锥状，山顶长年积雪日本精神、文化的经典象征之一， 在日本人的心中是一座蕴含着自然魅力，优美、庄严的神山。</a:t>
            </a:r>
            <a:endParaRPr lang="zh-CN" altLang="en-US" sz="2400">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lum contrast="24000"/>
          </a:blip>
          <a:stretch>
            <a:fillRect/>
          </a:stretch>
        </p:blipFill>
        <p:spPr>
          <a:xfrm>
            <a:off x="0" y="0"/>
            <a:ext cx="4651375" cy="4286250"/>
          </a:xfrm>
          <a:prstGeom prst="rect">
            <a:avLst/>
          </a:prstGeom>
        </p:spPr>
      </p:pic>
      <p:grpSp>
        <p:nvGrpSpPr>
          <p:cNvPr id="5" name="组合 4"/>
          <p:cNvGrpSpPr/>
          <p:nvPr/>
        </p:nvGrpSpPr>
        <p:grpSpPr>
          <a:xfrm>
            <a:off x="3302635" y="904875"/>
            <a:ext cx="8650605" cy="5873750"/>
            <a:chOff x="7689" y="2844"/>
            <a:chExt cx="11511" cy="8044"/>
          </a:xfrm>
        </p:grpSpPr>
        <p:pic>
          <p:nvPicPr>
            <p:cNvPr id="2" name="图片 1"/>
            <p:cNvPicPr>
              <a:picLocks noChangeAspect="1"/>
            </p:cNvPicPr>
            <p:nvPr/>
          </p:nvPicPr>
          <p:blipFill>
            <a:blip r:embed="rId2">
              <a:lum contrast="30000"/>
            </a:blip>
            <a:stretch>
              <a:fillRect/>
            </a:stretch>
          </p:blipFill>
          <p:spPr>
            <a:xfrm>
              <a:off x="7689" y="2844"/>
              <a:ext cx="11511" cy="8044"/>
            </a:xfrm>
            <a:prstGeom prst="rect">
              <a:avLst/>
            </a:prstGeom>
          </p:spPr>
        </p:pic>
        <p:sp>
          <p:nvSpPr>
            <p:cNvPr id="3" name="矩形 2"/>
            <p:cNvSpPr/>
            <p:nvPr/>
          </p:nvSpPr>
          <p:spPr>
            <a:xfrm>
              <a:off x="18333" y="9044"/>
              <a:ext cx="850" cy="76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245" name="Text Box 5"/>
          <p:cNvSpPr txBox="1"/>
          <p:nvPr/>
        </p:nvSpPr>
        <p:spPr>
          <a:xfrm>
            <a:off x="4870450" y="184150"/>
            <a:ext cx="4956175" cy="460375"/>
          </a:xfrm>
          <a:prstGeom prst="rect">
            <a:avLst/>
          </a:prstGeom>
        </p:spPr>
        <p:style>
          <a:lnRef idx="2">
            <a:schemeClr val="dk1"/>
          </a:lnRef>
          <a:fillRef idx="1">
            <a:schemeClr val="lt1"/>
          </a:fillRef>
          <a:effectRef idx="0">
            <a:schemeClr val="dk1"/>
          </a:effectRef>
          <a:fontRef idx="minor">
            <a:schemeClr val="dk1"/>
          </a:fontRef>
        </p:style>
        <p:txBody>
          <a:bodyPr wrap="square" anchor="ctr" anchorCtr="0">
            <a:spAutoFit/>
          </a:bodyPr>
          <a:p>
            <a:r>
              <a:rPr lang="zh-CN" altLang="en-US" sz="2400" b="1" dirty="0">
                <a:solidFill>
                  <a:srgbClr val="CC0000"/>
                </a:solidFill>
                <a:latin typeface="华文隶书" panose="02010800040101010101" charset="-122"/>
                <a:ea typeface="华文隶书" panose="02010800040101010101" charset="-122"/>
              </a:rPr>
              <a:t>思考：</a:t>
            </a:r>
            <a:r>
              <a:rPr lang="zh-CN" altLang="en-US" sz="2400" b="1" dirty="0">
                <a:latin typeface="华文隶书" panose="02010800040101010101" charset="-122"/>
                <a:ea typeface="华文隶书" panose="02010800040101010101" charset="-122"/>
              </a:rPr>
              <a:t>日本为什么会多火山地震呢？</a:t>
            </a:r>
            <a:endParaRPr lang="zh-CN" altLang="en-US" sz="2400" b="1" dirty="0">
              <a:latin typeface="华文隶书" panose="02010800040101010101" charset="-122"/>
              <a:ea typeface="华文隶书" panose="02010800040101010101" charset="-122"/>
            </a:endParaRPr>
          </a:p>
        </p:txBody>
      </p:sp>
      <p:sp>
        <p:nvSpPr>
          <p:cNvPr id="9" name="椭圆 8"/>
          <p:cNvSpPr/>
          <p:nvPr/>
        </p:nvSpPr>
        <p:spPr>
          <a:xfrm rot="2880000">
            <a:off x="7130415" y="2489200"/>
            <a:ext cx="254000" cy="908685"/>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6004" name="Text Box 4"/>
          <p:cNvSpPr txBox="1"/>
          <p:nvPr/>
        </p:nvSpPr>
        <p:spPr>
          <a:xfrm>
            <a:off x="635" y="4286250"/>
            <a:ext cx="3539490" cy="2451735"/>
          </a:xfrm>
          <a:prstGeom prst="rect">
            <a:avLst/>
          </a:prstGeom>
          <a:solidFill>
            <a:srgbClr val="FFFF99"/>
          </a:solidFill>
          <a:ln w="3175" cap="flat" cmpd="sng">
            <a:solidFill>
              <a:schemeClr val="tx1"/>
            </a:solidFill>
            <a:prstDash val="solid"/>
            <a:miter/>
            <a:headEnd type="none" w="med" len="med"/>
            <a:tailEnd type="none" w="med" len="med"/>
          </a:ln>
        </p:spPr>
        <p:txBody>
          <a:bodyPr wrap="square" tIns="72000" bIns="72000">
            <a:spAutoFit/>
          </a:bodyPr>
          <a:p>
            <a:pPr eaLnBrk="0" fontAlgn="auto" hangingPunct="0">
              <a:lnSpc>
                <a:spcPct val="125000"/>
              </a:lnSpc>
            </a:pPr>
            <a:r>
              <a:rPr lang="en-US" altLang="zh-CN" dirty="0">
                <a:latin typeface="宋体" panose="02010600030101010101" pitchFamily="2" charset="-122"/>
              </a:rPr>
              <a:t> </a:t>
            </a:r>
            <a:r>
              <a:rPr lang="en-US" altLang="zh-CN" sz="2400" dirty="0">
                <a:latin typeface="宋体" panose="02010600030101010101" pitchFamily="2" charset="-122"/>
              </a:rPr>
              <a:t>   </a:t>
            </a:r>
            <a:r>
              <a:rPr lang="zh-CN" altLang="en-US" sz="2400" b="1" dirty="0">
                <a:solidFill>
                  <a:srgbClr val="FF0000"/>
                </a:solidFill>
                <a:latin typeface="宋体" panose="02010600030101010101" pitchFamily="2" charset="-122"/>
              </a:rPr>
              <a:t>由于日本地处亚欧板块和太平洋板块</a:t>
            </a:r>
            <a:r>
              <a:rPr lang="zh-CN" altLang="en-US" sz="2400" b="1" dirty="0">
                <a:solidFill>
                  <a:srgbClr val="FF0000"/>
                </a:solidFill>
                <a:latin typeface="宋体" panose="02010600030101010101" pitchFamily="2" charset="-122"/>
              </a:rPr>
              <a:t>交界处，位于环太平洋火山地震带上，地壳运动活跃，因此多火山、地震。</a:t>
            </a:r>
            <a:endParaRPr lang="zh-CN" altLang="en-US" sz="2400" b="1" dirty="0">
              <a:solidFill>
                <a:srgbClr val="FF0000"/>
              </a:solidFill>
              <a:latin typeface="宋体" panose="02010600030101010101" pitchFamily="2" charset="-122"/>
            </a:endParaRPr>
          </a:p>
        </p:txBody>
      </p:sp>
      <p:sp>
        <p:nvSpPr>
          <p:cNvPr id="11" name="文本框 10"/>
          <p:cNvSpPr txBox="1"/>
          <p:nvPr/>
        </p:nvSpPr>
        <p:spPr>
          <a:xfrm>
            <a:off x="5555615" y="1991995"/>
            <a:ext cx="1402080" cy="460375"/>
          </a:xfrm>
          <a:prstGeom prst="rect">
            <a:avLst/>
          </a:prstGeom>
          <a:solidFill>
            <a:srgbClr val="0070C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亚欧板块</a:t>
            </a:r>
            <a:endParaRPr lang="zh-CN" altLang="en-US" sz="2400">
              <a:solidFill>
                <a:schemeClr val="bg1"/>
              </a:solidFill>
              <a:latin typeface="华文隶书" panose="02010800040101010101" charset="-122"/>
              <a:ea typeface="华文隶书" panose="02010800040101010101" charset="-122"/>
            </a:endParaRPr>
          </a:p>
        </p:txBody>
      </p:sp>
      <p:sp>
        <p:nvSpPr>
          <p:cNvPr id="12" name="文本框 11"/>
          <p:cNvSpPr txBox="1"/>
          <p:nvPr/>
        </p:nvSpPr>
        <p:spPr>
          <a:xfrm>
            <a:off x="8366125" y="3611245"/>
            <a:ext cx="1706880" cy="460375"/>
          </a:xfrm>
          <a:prstGeom prst="rect">
            <a:avLst/>
          </a:prstGeom>
          <a:solidFill>
            <a:srgbClr val="0070C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太平洋板块</a:t>
            </a:r>
            <a:endParaRPr lang="zh-CN" altLang="en-US" sz="2400">
              <a:solidFill>
                <a:schemeClr val="bg1"/>
              </a:solidFill>
              <a:latin typeface="华文隶书" panose="02010800040101010101" charset="-122"/>
              <a:ea typeface="华文隶书" panose="02010800040101010101" charset="-122"/>
            </a:endParaRPr>
          </a:p>
        </p:txBody>
      </p:sp>
      <p:sp>
        <p:nvSpPr>
          <p:cNvPr id="14" name="矩形 13"/>
          <p:cNvSpPr/>
          <p:nvPr/>
        </p:nvSpPr>
        <p:spPr>
          <a:xfrm>
            <a:off x="6277610" y="6532245"/>
            <a:ext cx="1135380" cy="29400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iterate type="lt">
                                    <p:tmPct val="100000"/>
                                  </p:iterate>
                                  <p:childTnLst>
                                    <p:set>
                                      <p:cBhvr>
                                        <p:cTn id="28" dur="1" fill="hold">
                                          <p:stCondLst>
                                            <p:cond delay="0"/>
                                          </p:stCondLst>
                                        </p:cTn>
                                        <p:tgtEl>
                                          <p:spTgt spid="256004"/>
                                        </p:tgtEl>
                                        <p:attrNameLst>
                                          <p:attrName>style.visibility</p:attrName>
                                        </p:attrNameLst>
                                      </p:cBhvr>
                                      <p:to>
                                        <p:strVal val="visible"/>
                                      </p:to>
                                    </p:set>
                                    <p:animEffect transition="in" filter="blinds(horizontal)">
                                      <p:cBhvr>
                                        <p:cTn id="29" dur="75"/>
                                        <p:tgtEl>
                                          <p:spTgt spid="2560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bldLvl="0" animBg="1"/>
      <p:bldP spid="256004" grpId="0" bldLvl="0" animBg="1"/>
      <p:bldP spid="9" grpId="0" bldLvl="0" animBg="1"/>
      <p:bldP spid="12" grpId="0" animBg="1"/>
      <p:bldP spid="11" grpId="0" animBg="1"/>
      <p:bldP spid="14" grpId="0" animBg="1"/>
      <p:bldP spid="1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0" y="0"/>
            <a:ext cx="7780020" cy="521970"/>
          </a:xfrm>
          <a:prstGeom prst="rect">
            <a:avLst/>
          </a:prstGeom>
          <a:noFill/>
        </p:spPr>
        <p:txBody>
          <a:bodyPr wrap="none" rtlCol="0">
            <a:spAutoFit/>
          </a:bodyPr>
          <a:p>
            <a:r>
              <a:rPr lang="zh-CN" sz="2800" b="1">
                <a:latin typeface="华文隶书" panose="02010800040101010101" charset="-122"/>
                <a:ea typeface="华文隶书" panose="02010800040101010101" charset="-122"/>
                <a:cs typeface="华文隶书" panose="02010800040101010101" charset="-122"/>
              </a:rPr>
              <a:t>虽然地震和火山喷发造成经济财产损失，但是</a:t>
            </a:r>
            <a:r>
              <a:rPr lang="en-US" altLang="zh-CN" sz="2800" b="1">
                <a:latin typeface="华文隶书" panose="02010800040101010101" charset="-122"/>
                <a:ea typeface="华文隶书" panose="02010800040101010101" charset="-122"/>
                <a:cs typeface="华文隶书" panose="02010800040101010101" charset="-122"/>
              </a:rPr>
              <a:t>......</a:t>
            </a:r>
            <a:endParaRPr lang="en-US" altLang="zh-CN" sz="2800" b="1">
              <a:latin typeface="华文隶书" panose="02010800040101010101" charset="-122"/>
              <a:ea typeface="华文隶书" panose="02010800040101010101" charset="-122"/>
              <a:cs typeface="华文隶书" panose="02010800040101010101" charset="-122"/>
            </a:endParaRPr>
          </a:p>
        </p:txBody>
      </p:sp>
      <p:pic>
        <p:nvPicPr>
          <p:cNvPr id="142" name="图片 141"/>
          <p:cNvPicPr/>
          <p:nvPr/>
        </p:nvPicPr>
        <p:blipFill>
          <a:blip r:embed="rId1"/>
          <a:stretch>
            <a:fillRect/>
          </a:stretch>
        </p:blipFill>
        <p:spPr>
          <a:xfrm>
            <a:off x="0" y="521970"/>
            <a:ext cx="4525010" cy="2904490"/>
          </a:xfrm>
          <a:prstGeom prst="rect">
            <a:avLst/>
          </a:prstGeom>
          <a:noFill/>
          <a:ln w="9525">
            <a:noFill/>
          </a:ln>
        </p:spPr>
      </p:pic>
      <p:pic>
        <p:nvPicPr>
          <p:cNvPr id="143" name="图片 142"/>
          <p:cNvPicPr/>
          <p:nvPr/>
        </p:nvPicPr>
        <p:blipFill>
          <a:blip r:embed="rId2"/>
          <a:stretch>
            <a:fillRect/>
          </a:stretch>
        </p:blipFill>
        <p:spPr>
          <a:xfrm>
            <a:off x="0" y="3886200"/>
            <a:ext cx="4524375" cy="2971800"/>
          </a:xfrm>
          <a:prstGeom prst="rect">
            <a:avLst/>
          </a:prstGeom>
          <a:noFill/>
          <a:ln w="9525">
            <a:noFill/>
          </a:ln>
        </p:spPr>
      </p:pic>
      <p:pic>
        <p:nvPicPr>
          <p:cNvPr id="116" name="图片 115"/>
          <p:cNvPicPr/>
          <p:nvPr/>
        </p:nvPicPr>
        <p:blipFill>
          <a:blip r:embed="rId3"/>
          <a:srcRect t="61233" r="4077" b="14133"/>
          <a:stretch>
            <a:fillRect/>
          </a:stretch>
        </p:blipFill>
        <p:spPr>
          <a:xfrm>
            <a:off x="5981065" y="1363345"/>
            <a:ext cx="5034915" cy="678180"/>
          </a:xfrm>
          <a:prstGeom prst="rect">
            <a:avLst/>
          </a:prstGeom>
          <a:noFill/>
          <a:ln w="9525">
            <a:noFill/>
          </a:ln>
        </p:spPr>
      </p:pic>
      <p:sp>
        <p:nvSpPr>
          <p:cNvPr id="9" name="文本框 8"/>
          <p:cNvSpPr txBox="1"/>
          <p:nvPr/>
        </p:nvSpPr>
        <p:spPr>
          <a:xfrm>
            <a:off x="6901815" y="1441450"/>
            <a:ext cx="363982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5.</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泡一次天然温泉</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5" name="文本框 4"/>
          <p:cNvSpPr txBox="1"/>
          <p:nvPr/>
        </p:nvSpPr>
        <p:spPr>
          <a:xfrm>
            <a:off x="5125085" y="2515870"/>
            <a:ext cx="6920865" cy="28613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zh-CN" altLang="en-US" sz="2400" b="1">
                <a:latin typeface="华文中宋" panose="02010600040101010101" charset="-122"/>
                <a:ea typeface="华文中宋" panose="02010600040101010101" charset="-122"/>
                <a:cs typeface="华文中宋" panose="02010600040101010101" charset="-122"/>
              </a:rPr>
              <a:t>小链接</a:t>
            </a:r>
            <a:r>
              <a:rPr lang="en-US" altLang="zh-CN" sz="2400" b="1">
                <a:latin typeface="华文中宋" panose="02010600040101010101" charset="-122"/>
                <a:ea typeface="华文中宋" panose="02010600040101010101" charset="-122"/>
                <a:cs typeface="华文中宋" panose="02010600040101010101" charset="-122"/>
              </a:rPr>
              <a:t>——</a:t>
            </a:r>
            <a:r>
              <a:rPr lang="zh-CN" altLang="en-US" sz="2400" b="1">
                <a:latin typeface="华文中宋" panose="02010600040101010101" charset="-122"/>
                <a:ea typeface="华文中宋" panose="02010600040101010101" charset="-122"/>
                <a:cs typeface="华文中宋" panose="02010600040101010101" charset="-122"/>
              </a:rPr>
              <a:t>温泉是如何诞生的</a:t>
            </a:r>
            <a:r>
              <a:rPr lang="en-US" altLang="zh-CN" sz="2400"/>
              <a:t>        </a:t>
            </a:r>
            <a:endParaRPr lang="en-US" altLang="zh-CN" sz="2400"/>
          </a:p>
          <a:p>
            <a:pPr algn="l" fontAlgn="auto">
              <a:lnSpc>
                <a:spcPct val="150000"/>
              </a:lnSpc>
            </a:pPr>
            <a:r>
              <a:rPr lang="en-US" altLang="zh-CN" sz="2400"/>
              <a:t>        </a:t>
            </a:r>
            <a:r>
              <a:rPr lang="zh-CN" altLang="en-US" sz="2400"/>
              <a:t>板块交界处附近由于地壳运动，火山地区地底下的岩浆未全部冷却还在不断释放热能，附近的含水层的水被加热，在地壳裂隙处流出地表就是天然温泉。</a:t>
            </a:r>
            <a:endParaRPr lang="zh-CN" altLang="en-US" sz="2400"/>
          </a:p>
        </p:txBody>
      </p:sp>
      <p:sp>
        <p:nvSpPr>
          <p:cNvPr id="7" name="文本框 6"/>
          <p:cNvSpPr txBox="1"/>
          <p:nvPr/>
        </p:nvSpPr>
        <p:spPr>
          <a:xfrm>
            <a:off x="0" y="521970"/>
            <a:ext cx="1468755" cy="460375"/>
          </a:xfrm>
          <a:prstGeom prst="rect">
            <a:avLst/>
          </a:prstGeom>
          <a:solidFill>
            <a:srgbClr val="0070C0"/>
          </a:solid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别府温泉</a:t>
            </a:r>
            <a:endParaRPr lang="zh-CN" altLang="en-US" sz="2400">
              <a:solidFill>
                <a:schemeClr val="bg1"/>
              </a:solidFill>
              <a:latin typeface="华文隶书" panose="02010800040101010101" charset="-122"/>
              <a:ea typeface="华文隶书" panose="02010800040101010101" charset="-122"/>
            </a:endParaRPr>
          </a:p>
        </p:txBody>
      </p:sp>
      <p:sp>
        <p:nvSpPr>
          <p:cNvPr id="8" name="文本框 7"/>
          <p:cNvSpPr txBox="1"/>
          <p:nvPr/>
        </p:nvSpPr>
        <p:spPr>
          <a:xfrm>
            <a:off x="0" y="3886200"/>
            <a:ext cx="1468755" cy="460375"/>
          </a:xfrm>
          <a:prstGeom prst="rect">
            <a:avLst/>
          </a:prstGeom>
          <a:solidFill>
            <a:srgbClr val="0070C0"/>
          </a:solid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有马温泉</a:t>
            </a:r>
            <a:endParaRPr lang="zh-CN" altLang="en-US" sz="2400">
              <a:solidFill>
                <a:schemeClr val="bg1"/>
              </a:solidFill>
              <a:latin typeface="华文隶书" panose="02010800040101010101" charset="-122"/>
              <a:ea typeface="华文隶书" panose="0201080004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5" grpId="0" bldLvl="0" animBg="1"/>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6" name="图片 135"/>
          <p:cNvPicPr/>
          <p:nvPr/>
        </p:nvPicPr>
        <p:blipFill>
          <a:blip r:embed="rId1"/>
          <a:stretch>
            <a:fillRect/>
          </a:stretch>
        </p:blipFill>
        <p:spPr>
          <a:xfrm>
            <a:off x="5842000" y="1730375"/>
            <a:ext cx="6350000" cy="4762500"/>
          </a:xfrm>
          <a:prstGeom prst="rect">
            <a:avLst/>
          </a:prstGeom>
          <a:noFill/>
          <a:ln w="9525">
            <a:noFill/>
          </a:ln>
        </p:spPr>
      </p:pic>
      <p:pic>
        <p:nvPicPr>
          <p:cNvPr id="14" name="图片 13"/>
          <p:cNvPicPr>
            <a:picLocks noChangeAspect="1"/>
          </p:cNvPicPr>
          <p:nvPr/>
        </p:nvPicPr>
        <p:blipFill>
          <a:blip r:embed="rId2">
            <a:lum contrast="24000"/>
          </a:blip>
          <a:stretch>
            <a:fillRect/>
          </a:stretch>
        </p:blipFill>
        <p:spPr>
          <a:xfrm>
            <a:off x="103505" y="374015"/>
            <a:ext cx="5603240" cy="5743575"/>
          </a:xfrm>
          <a:prstGeom prst="rect">
            <a:avLst/>
          </a:prstGeom>
        </p:spPr>
      </p:pic>
      <p:sp>
        <p:nvSpPr>
          <p:cNvPr id="4" name="文本框 3"/>
          <p:cNvSpPr txBox="1"/>
          <p:nvPr/>
        </p:nvSpPr>
        <p:spPr>
          <a:xfrm>
            <a:off x="7626985" y="430530"/>
            <a:ext cx="3027680" cy="521970"/>
          </a:xfrm>
          <a:prstGeom prst="rect">
            <a:avLst/>
          </a:prstGeom>
          <a:noFill/>
        </p:spPr>
        <p:txBody>
          <a:bodyPr wrap="none" rtlCol="0">
            <a:spAutoFit/>
          </a:bodyPr>
          <a:p>
            <a:r>
              <a:rPr lang="zh-CN" altLang="en-US" sz="2800">
                <a:latin typeface="华文隶书" panose="02010800040101010101" charset="-122"/>
                <a:ea typeface="华文隶书" panose="02010800040101010101" charset="-122"/>
              </a:rPr>
              <a:t>你有什么发现吗？</a:t>
            </a:r>
            <a:endParaRPr lang="zh-CN" altLang="en-US" sz="2800">
              <a:latin typeface="华文隶书" panose="02010800040101010101" charset="-122"/>
              <a:ea typeface="华文隶书" panose="02010800040101010101" charset="-122"/>
            </a:endParaRPr>
          </a:p>
        </p:txBody>
      </p:sp>
      <p:pic>
        <p:nvPicPr>
          <p:cNvPr id="148" name="图片 147"/>
          <p:cNvPicPr/>
          <p:nvPr/>
        </p:nvPicPr>
        <p:blipFill>
          <a:blip r:embed="rId3"/>
          <a:stretch>
            <a:fillRect/>
          </a:stretch>
        </p:blipFill>
        <p:spPr>
          <a:xfrm>
            <a:off x="6031865" y="0"/>
            <a:ext cx="1595120" cy="1546225"/>
          </a:xfrm>
          <a:prstGeom prst="rect">
            <a:avLst/>
          </a:prstGeom>
          <a:noFill/>
          <a:ln w="9525">
            <a:noFill/>
          </a:ln>
        </p:spPr>
      </p:pic>
      <p:pic>
        <p:nvPicPr>
          <p:cNvPr id="5" name="图片 4"/>
          <p:cNvPicPr>
            <a:picLocks noChangeAspect="1"/>
          </p:cNvPicPr>
          <p:nvPr/>
        </p:nvPicPr>
        <p:blipFill>
          <a:blip r:embed="rId4">
            <a:lum contrast="36000"/>
          </a:blip>
          <a:srcRect r="2834"/>
          <a:stretch>
            <a:fillRect/>
          </a:stretch>
        </p:blipFill>
        <p:spPr>
          <a:xfrm>
            <a:off x="103505" y="0"/>
            <a:ext cx="3538220" cy="1490345"/>
          </a:xfrm>
          <a:prstGeom prst="rect">
            <a:avLst/>
          </a:prstGeom>
        </p:spPr>
      </p:pic>
      <p:sp>
        <p:nvSpPr>
          <p:cNvPr id="7" name="文本框 6"/>
          <p:cNvSpPr txBox="1"/>
          <p:nvPr/>
        </p:nvSpPr>
        <p:spPr>
          <a:xfrm>
            <a:off x="6174740" y="3873500"/>
            <a:ext cx="4721860" cy="23069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zh-CN" altLang="en-US" sz="2400" b="1"/>
              <a:t>日本的地形</a:t>
            </a:r>
            <a:endParaRPr lang="zh-CN" altLang="en-US" sz="2400" b="1"/>
          </a:p>
          <a:p>
            <a:pPr algn="ctr"/>
            <a:endParaRPr lang="zh-CN" altLang="en-US" sz="2400" b="1"/>
          </a:p>
          <a:p>
            <a:pPr algn="ctr"/>
            <a:endParaRPr lang="zh-CN" altLang="en-US" sz="2400" b="1"/>
          </a:p>
          <a:p>
            <a:pPr algn="ctr"/>
            <a:endParaRPr lang="zh-CN" altLang="en-US" sz="2400" b="1"/>
          </a:p>
          <a:p>
            <a:pPr algn="ctr"/>
            <a:endParaRPr lang="zh-CN" altLang="en-US" sz="2400" b="1"/>
          </a:p>
          <a:p>
            <a:pPr algn="ctr"/>
            <a:endParaRPr lang="zh-CN" altLang="en-US" sz="2400" b="1"/>
          </a:p>
        </p:txBody>
      </p:sp>
      <p:sp>
        <p:nvSpPr>
          <p:cNvPr id="9" name="文本框 8"/>
          <p:cNvSpPr txBox="1"/>
          <p:nvPr/>
        </p:nvSpPr>
        <p:spPr>
          <a:xfrm>
            <a:off x="6174740" y="4292600"/>
            <a:ext cx="5032375" cy="1198880"/>
          </a:xfrm>
          <a:prstGeom prst="rect">
            <a:avLst/>
          </a:prstGeom>
          <a:noFill/>
        </p:spPr>
        <p:txBody>
          <a:bodyPr wrap="square" rtlCol="0">
            <a:spAutoFit/>
          </a:bodyPr>
          <a:p>
            <a:pPr marL="342900" indent="-342900" algn="l" fontAlgn="auto">
              <a:lnSpc>
                <a:spcPct val="150000"/>
              </a:lnSpc>
              <a:buFont typeface="Wingdings" panose="05000000000000000000" charset="0"/>
              <a:buChar char="ü"/>
            </a:pPr>
            <a:r>
              <a:rPr lang="zh-CN" altLang="en-US" sz="2400" b="1">
                <a:solidFill>
                  <a:srgbClr val="FF0000"/>
                </a:solidFill>
                <a:latin typeface="微软雅黑" panose="020B0503020204020204" charset="-122"/>
                <a:ea typeface="微软雅黑" panose="020B0503020204020204" charset="-122"/>
              </a:rPr>
              <a:t>以山地、丘陵为主，平原狭小。</a:t>
            </a:r>
            <a:endParaRPr lang="zh-CN" altLang="en-US" sz="2400" b="1">
              <a:solidFill>
                <a:srgbClr val="FF0000"/>
              </a:solidFill>
              <a:latin typeface="微软雅黑" panose="020B0503020204020204" charset="-122"/>
              <a:ea typeface="微软雅黑" panose="020B0503020204020204" charset="-122"/>
            </a:endParaRPr>
          </a:p>
          <a:p>
            <a:pPr marL="342900" indent="-342900" algn="l" fontAlgn="auto">
              <a:lnSpc>
                <a:spcPct val="150000"/>
              </a:lnSpc>
              <a:buFont typeface="Wingdings" panose="05000000000000000000" charset="0"/>
              <a:buChar char="ü"/>
            </a:pPr>
            <a:r>
              <a:rPr lang="zh-CN" altLang="en-US" sz="2400" b="1">
                <a:solidFill>
                  <a:srgbClr val="FF0000"/>
                </a:solidFill>
                <a:latin typeface="微软雅黑" panose="020B0503020204020204" charset="-122"/>
                <a:ea typeface="微软雅黑" panose="020B0503020204020204" charset="-122"/>
              </a:rPr>
              <a:t>大部分山地为火山。</a:t>
            </a:r>
            <a:endParaRPr lang="zh-CN" altLang="en-US" sz="2400" b="1">
              <a:solidFill>
                <a:srgbClr val="FF0000"/>
              </a:solidFill>
              <a:latin typeface="微软雅黑" panose="020B0503020204020204" charset="-122"/>
              <a:ea typeface="微软雅黑" panose="020B0503020204020204" charset="-122"/>
            </a:endParaRPr>
          </a:p>
        </p:txBody>
      </p:sp>
      <p:sp>
        <p:nvSpPr>
          <p:cNvPr id="6" name="文本框 5"/>
          <p:cNvSpPr txBox="1"/>
          <p:nvPr/>
        </p:nvSpPr>
        <p:spPr>
          <a:xfrm>
            <a:off x="6174740" y="5393690"/>
            <a:ext cx="5032375" cy="645160"/>
          </a:xfrm>
          <a:prstGeom prst="rect">
            <a:avLst/>
          </a:prstGeom>
          <a:noFill/>
        </p:spPr>
        <p:txBody>
          <a:bodyPr wrap="square" rtlCol="0">
            <a:spAutoFit/>
          </a:bodyPr>
          <a:p>
            <a:pPr marL="342900" indent="-342900" algn="l" fontAlgn="auto">
              <a:lnSpc>
                <a:spcPct val="150000"/>
              </a:lnSpc>
              <a:buFont typeface="Wingdings" panose="05000000000000000000" charset="0"/>
              <a:buChar char="ü"/>
            </a:pPr>
            <a:r>
              <a:rPr lang="zh-CN" altLang="en-US" sz="2400" b="1">
                <a:solidFill>
                  <a:srgbClr val="FF0000"/>
                </a:solidFill>
                <a:latin typeface="微软雅黑" panose="020B0503020204020204" charset="-122"/>
                <a:ea typeface="微软雅黑" panose="020B0503020204020204" charset="-122"/>
              </a:rPr>
              <a:t>平原主要分布在沿海地区。</a:t>
            </a:r>
            <a:endParaRPr lang="zh-CN" altLang="en-US" sz="2400" b="1">
              <a:solidFill>
                <a:srgbClr val="FF0000"/>
              </a:solidFill>
              <a:latin typeface="微软雅黑" panose="020B0503020204020204" charset="-122"/>
              <a:ea typeface="微软雅黑" panose="020B0503020204020204" charset="-122"/>
            </a:endParaRPr>
          </a:p>
        </p:txBody>
      </p:sp>
      <p:sp>
        <p:nvSpPr>
          <p:cNvPr id="8" name="椭圆 7"/>
          <p:cNvSpPr/>
          <p:nvPr/>
        </p:nvSpPr>
        <p:spPr>
          <a:xfrm>
            <a:off x="3101975" y="3746500"/>
            <a:ext cx="595630" cy="22225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3823970" y="3658235"/>
            <a:ext cx="1198880" cy="398780"/>
          </a:xfrm>
          <a:prstGeom prst="rect">
            <a:avLst/>
          </a:prstGeom>
          <a:solidFill>
            <a:srgbClr val="0070C0"/>
          </a:solidFill>
        </p:spPr>
        <p:txBody>
          <a:bodyPr wrap="none" rtlCol="0">
            <a:spAutoFit/>
          </a:bodyPr>
          <a:p>
            <a:r>
              <a:rPr lang="zh-CN" altLang="en-US" sz="2000">
                <a:solidFill>
                  <a:schemeClr val="bg1"/>
                </a:solidFill>
                <a:latin typeface="华文隶书" panose="02010800040101010101" charset="-122"/>
                <a:ea typeface="华文隶书" panose="02010800040101010101" charset="-122"/>
              </a:rPr>
              <a:t>关东平原</a:t>
            </a:r>
            <a:endParaRPr lang="zh-CN" altLang="en-US" sz="2000">
              <a:solidFill>
                <a:schemeClr val="bg1"/>
              </a:solidFill>
              <a:latin typeface="华文隶书" panose="02010800040101010101" charset="-122"/>
              <a:ea typeface="华文隶书" panose="02010800040101010101"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p:bldP spid="6" grpId="0"/>
      <p:bldP spid="10"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0" y="0"/>
            <a:ext cx="5474335" cy="583565"/>
          </a:xfrm>
          <a:prstGeom prst="rect">
            <a:avLst/>
          </a:prstGeom>
          <a:noFill/>
        </p:spPr>
        <p:txBody>
          <a:bodyPr wrap="none" rtlCol="0">
            <a:spAutoFit/>
          </a:bodyPr>
          <a:p>
            <a:r>
              <a:rPr lang="zh-CN" altLang="en-US" sz="3200" b="1">
                <a:solidFill>
                  <a:srgbClr val="FF0000"/>
                </a:solidFill>
                <a:latin typeface="华文隶书" panose="02010800040101010101" charset="-122"/>
                <a:ea typeface="华文隶书" panose="02010800040101010101" charset="-122"/>
              </a:rPr>
              <a:t>我们要如何学习国家地理呢？</a:t>
            </a:r>
            <a:endParaRPr lang="zh-CN" altLang="en-US" sz="3200" b="1">
              <a:solidFill>
                <a:srgbClr val="FF0000"/>
              </a:solidFill>
              <a:latin typeface="华文隶书" panose="02010800040101010101" charset="-122"/>
              <a:ea typeface="华文隶书" panose="02010800040101010101" charset="-122"/>
            </a:endParaRPr>
          </a:p>
        </p:txBody>
      </p:sp>
      <p:sp>
        <p:nvSpPr>
          <p:cNvPr id="4" name="文本框 3"/>
          <p:cNvSpPr txBox="1"/>
          <p:nvPr/>
        </p:nvSpPr>
        <p:spPr>
          <a:xfrm>
            <a:off x="516255" y="1133475"/>
            <a:ext cx="1808480" cy="5835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p>
            <a:r>
              <a:rPr lang="zh-CN" altLang="en-US" sz="3200" b="1"/>
              <a:t>国家概况</a:t>
            </a:r>
            <a:endParaRPr lang="zh-CN" altLang="en-US" sz="3200" b="1"/>
          </a:p>
        </p:txBody>
      </p:sp>
      <p:sp>
        <p:nvSpPr>
          <p:cNvPr id="5" name="文本框 4"/>
          <p:cNvSpPr txBox="1"/>
          <p:nvPr/>
        </p:nvSpPr>
        <p:spPr>
          <a:xfrm>
            <a:off x="2956560" y="1195070"/>
            <a:ext cx="7178040" cy="521970"/>
          </a:xfrm>
          <a:prstGeom prst="rect">
            <a:avLst/>
          </a:prstGeom>
          <a:ln w="38100">
            <a:solidFill>
              <a:srgbClr val="FF0000"/>
            </a:solidFill>
          </a:ln>
        </p:spPr>
        <p:style>
          <a:lnRef idx="2">
            <a:schemeClr val="accent6"/>
          </a:lnRef>
          <a:fillRef idx="1">
            <a:schemeClr val="lt1"/>
          </a:fillRef>
          <a:effectRef idx="0">
            <a:schemeClr val="accent6"/>
          </a:effectRef>
          <a:fontRef idx="minor">
            <a:schemeClr val="dk1"/>
          </a:fontRef>
        </p:style>
        <p:txBody>
          <a:bodyPr wrap="none" rtlCol="0">
            <a:spAutoFit/>
          </a:bodyPr>
          <a:p>
            <a:r>
              <a:rPr lang="zh-CN" altLang="en-US" sz="2800" b="1"/>
              <a:t>地理位置、国土面积、人口、民族、语言</a:t>
            </a:r>
            <a:r>
              <a:rPr lang="en-US" altLang="zh-CN" sz="2800" b="1"/>
              <a:t>......</a:t>
            </a:r>
            <a:endParaRPr lang="en-US" altLang="zh-CN" sz="2800" b="1"/>
          </a:p>
        </p:txBody>
      </p:sp>
      <p:sp>
        <p:nvSpPr>
          <p:cNvPr id="6" name="文本框 5"/>
          <p:cNvSpPr txBox="1"/>
          <p:nvPr/>
        </p:nvSpPr>
        <p:spPr>
          <a:xfrm>
            <a:off x="516255" y="2748280"/>
            <a:ext cx="1808480" cy="5835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p>
            <a:r>
              <a:rPr lang="zh-CN" altLang="en-US" sz="3200" b="1"/>
              <a:t>自然地理</a:t>
            </a:r>
            <a:endParaRPr lang="zh-CN" altLang="en-US" sz="3200" b="1"/>
          </a:p>
        </p:txBody>
      </p:sp>
      <p:sp>
        <p:nvSpPr>
          <p:cNvPr id="7" name="文本框 6"/>
          <p:cNvSpPr txBox="1"/>
          <p:nvPr/>
        </p:nvSpPr>
        <p:spPr>
          <a:xfrm>
            <a:off x="2956560" y="2748280"/>
            <a:ext cx="1960880" cy="521970"/>
          </a:xfrm>
          <a:prstGeom prst="rect">
            <a:avLst/>
          </a:prstGeom>
          <a:ln w="38100">
            <a:solidFill>
              <a:srgbClr val="00B050"/>
            </a:solidFill>
          </a:ln>
        </p:spPr>
        <p:style>
          <a:lnRef idx="2">
            <a:schemeClr val="accent6"/>
          </a:lnRef>
          <a:fillRef idx="1">
            <a:schemeClr val="lt1"/>
          </a:fillRef>
          <a:effectRef idx="0">
            <a:schemeClr val="accent6"/>
          </a:effectRef>
          <a:fontRef idx="minor">
            <a:schemeClr val="dk1"/>
          </a:fontRef>
        </p:style>
        <p:txBody>
          <a:bodyPr wrap="none" rtlCol="0">
            <a:spAutoFit/>
          </a:bodyPr>
          <a:p>
            <a:r>
              <a:rPr lang="zh-CN" sz="2800" b="1"/>
              <a:t>地形、气候</a:t>
            </a:r>
            <a:endParaRPr lang="zh-CN" sz="2800" b="1"/>
          </a:p>
        </p:txBody>
      </p:sp>
      <p:sp>
        <p:nvSpPr>
          <p:cNvPr id="8" name="文本框 7"/>
          <p:cNvSpPr txBox="1"/>
          <p:nvPr/>
        </p:nvSpPr>
        <p:spPr>
          <a:xfrm>
            <a:off x="5276850" y="2748280"/>
            <a:ext cx="1960880" cy="521970"/>
          </a:xfrm>
          <a:prstGeom prst="rect">
            <a:avLst/>
          </a:prstGeom>
          <a:ln w="38100">
            <a:solidFill>
              <a:srgbClr val="00B050"/>
            </a:solidFill>
          </a:ln>
        </p:spPr>
        <p:style>
          <a:lnRef idx="2">
            <a:schemeClr val="accent6"/>
          </a:lnRef>
          <a:fillRef idx="1">
            <a:schemeClr val="lt1"/>
          </a:fillRef>
          <a:effectRef idx="0">
            <a:schemeClr val="accent6"/>
          </a:effectRef>
          <a:fontRef idx="minor">
            <a:schemeClr val="dk1"/>
          </a:fontRef>
        </p:style>
        <p:txBody>
          <a:bodyPr wrap="none" rtlCol="0">
            <a:spAutoFit/>
          </a:bodyPr>
          <a:p>
            <a:r>
              <a:rPr lang="zh-CN" sz="2800" b="1"/>
              <a:t>河流、湖泊</a:t>
            </a:r>
            <a:endParaRPr lang="zh-CN" sz="2800" b="1"/>
          </a:p>
        </p:txBody>
      </p:sp>
      <p:sp>
        <p:nvSpPr>
          <p:cNvPr id="9" name="文本框 8"/>
          <p:cNvSpPr txBox="1"/>
          <p:nvPr/>
        </p:nvSpPr>
        <p:spPr>
          <a:xfrm>
            <a:off x="7597140" y="2748280"/>
            <a:ext cx="1960880" cy="521970"/>
          </a:xfrm>
          <a:prstGeom prst="rect">
            <a:avLst/>
          </a:prstGeom>
          <a:ln w="38100">
            <a:solidFill>
              <a:srgbClr val="00B050"/>
            </a:solidFill>
          </a:ln>
        </p:spPr>
        <p:style>
          <a:lnRef idx="2">
            <a:schemeClr val="accent6"/>
          </a:lnRef>
          <a:fillRef idx="1">
            <a:schemeClr val="lt1"/>
          </a:fillRef>
          <a:effectRef idx="0">
            <a:schemeClr val="accent6"/>
          </a:effectRef>
          <a:fontRef idx="minor">
            <a:schemeClr val="dk1"/>
          </a:fontRef>
        </p:style>
        <p:txBody>
          <a:bodyPr wrap="none" rtlCol="0">
            <a:spAutoFit/>
          </a:bodyPr>
          <a:p>
            <a:r>
              <a:rPr lang="zh-CN" sz="2800" b="1"/>
              <a:t>植物、动物</a:t>
            </a:r>
            <a:endParaRPr lang="zh-CN" sz="2800" b="1"/>
          </a:p>
        </p:txBody>
      </p:sp>
      <p:sp>
        <p:nvSpPr>
          <p:cNvPr id="10" name="文本框 9"/>
          <p:cNvSpPr txBox="1"/>
          <p:nvPr/>
        </p:nvSpPr>
        <p:spPr>
          <a:xfrm>
            <a:off x="9917430" y="2748280"/>
            <a:ext cx="1605280" cy="521970"/>
          </a:xfrm>
          <a:prstGeom prst="rect">
            <a:avLst/>
          </a:prstGeom>
          <a:ln w="38100">
            <a:solidFill>
              <a:srgbClr val="00B050"/>
            </a:solidFill>
          </a:ln>
        </p:spPr>
        <p:style>
          <a:lnRef idx="2">
            <a:schemeClr val="accent6"/>
          </a:lnRef>
          <a:fillRef idx="1">
            <a:schemeClr val="lt1"/>
          </a:fillRef>
          <a:effectRef idx="0">
            <a:schemeClr val="accent6"/>
          </a:effectRef>
          <a:fontRef idx="minor">
            <a:schemeClr val="dk1"/>
          </a:fontRef>
        </p:style>
        <p:txBody>
          <a:bodyPr wrap="none" rtlCol="0">
            <a:spAutoFit/>
          </a:bodyPr>
          <a:p>
            <a:r>
              <a:rPr lang="zh-CN" sz="2800" b="1"/>
              <a:t>矿产资源</a:t>
            </a:r>
            <a:endParaRPr lang="zh-CN" sz="2800" b="1"/>
          </a:p>
        </p:txBody>
      </p:sp>
      <p:sp>
        <p:nvSpPr>
          <p:cNvPr id="11" name="文本框 10"/>
          <p:cNvSpPr txBox="1"/>
          <p:nvPr/>
        </p:nvSpPr>
        <p:spPr>
          <a:xfrm>
            <a:off x="516255" y="4301490"/>
            <a:ext cx="1808480" cy="5835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p>
            <a:r>
              <a:rPr lang="zh-CN" altLang="en-US" sz="3200" b="1"/>
              <a:t>人文地理</a:t>
            </a:r>
            <a:endParaRPr lang="zh-CN" altLang="en-US" sz="3200" b="1"/>
          </a:p>
        </p:txBody>
      </p:sp>
      <p:sp>
        <p:nvSpPr>
          <p:cNvPr id="21" name="文本框 20"/>
          <p:cNvSpPr txBox="1"/>
          <p:nvPr/>
        </p:nvSpPr>
        <p:spPr>
          <a:xfrm>
            <a:off x="2956560" y="4301490"/>
            <a:ext cx="894080" cy="521970"/>
          </a:xfrm>
          <a:prstGeom prst="rect">
            <a:avLst/>
          </a:prstGeom>
          <a:ln w="38100">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wrap="none" rtlCol="0">
            <a:spAutoFit/>
          </a:bodyPr>
          <a:p>
            <a:r>
              <a:rPr lang="zh-CN" sz="2800" b="1"/>
              <a:t>农业</a:t>
            </a:r>
            <a:endParaRPr lang="zh-CN" sz="2800" b="1"/>
          </a:p>
        </p:txBody>
      </p:sp>
      <p:sp>
        <p:nvSpPr>
          <p:cNvPr id="22" name="文本框 21"/>
          <p:cNvSpPr txBox="1"/>
          <p:nvPr/>
        </p:nvSpPr>
        <p:spPr>
          <a:xfrm>
            <a:off x="4382770" y="4301490"/>
            <a:ext cx="894080" cy="521970"/>
          </a:xfrm>
          <a:prstGeom prst="rect">
            <a:avLst/>
          </a:prstGeom>
          <a:ln w="38100">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wrap="none" rtlCol="0">
            <a:spAutoFit/>
          </a:bodyPr>
          <a:p>
            <a:r>
              <a:rPr lang="zh-CN" sz="2800" b="1"/>
              <a:t>工业</a:t>
            </a:r>
            <a:endParaRPr lang="zh-CN" sz="2800" b="1"/>
          </a:p>
        </p:txBody>
      </p:sp>
      <p:sp>
        <p:nvSpPr>
          <p:cNvPr id="23" name="文本框 22"/>
          <p:cNvSpPr txBox="1"/>
          <p:nvPr/>
        </p:nvSpPr>
        <p:spPr>
          <a:xfrm>
            <a:off x="5808980" y="4301490"/>
            <a:ext cx="4094480" cy="521970"/>
          </a:xfrm>
          <a:prstGeom prst="rect">
            <a:avLst/>
          </a:prstGeom>
          <a:ln w="38100">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wrap="none" rtlCol="0">
            <a:spAutoFit/>
          </a:bodyPr>
          <a:p>
            <a:r>
              <a:rPr lang="zh-CN" sz="2800" b="1"/>
              <a:t>高新技术产业及其他产业</a:t>
            </a:r>
            <a:endParaRPr lang="zh-CN" sz="2800" b="1"/>
          </a:p>
        </p:txBody>
      </p:sp>
      <p:sp>
        <p:nvSpPr>
          <p:cNvPr id="24" name="文本框 23"/>
          <p:cNvSpPr txBox="1"/>
          <p:nvPr/>
        </p:nvSpPr>
        <p:spPr>
          <a:xfrm>
            <a:off x="2956560" y="5362575"/>
            <a:ext cx="1960880" cy="521970"/>
          </a:xfrm>
          <a:prstGeom prst="rect">
            <a:avLst/>
          </a:prstGeom>
          <a:ln w="38100">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wrap="none" rtlCol="0">
            <a:spAutoFit/>
          </a:bodyPr>
          <a:p>
            <a:r>
              <a:rPr lang="zh-CN" sz="2800" b="1"/>
              <a:t>交通运输业</a:t>
            </a:r>
            <a:endParaRPr lang="zh-CN" sz="2800" b="1"/>
          </a:p>
        </p:txBody>
      </p:sp>
      <p:sp>
        <p:nvSpPr>
          <p:cNvPr id="25" name="文本框 24"/>
          <p:cNvSpPr txBox="1"/>
          <p:nvPr/>
        </p:nvSpPr>
        <p:spPr>
          <a:xfrm>
            <a:off x="5474335" y="5362575"/>
            <a:ext cx="2672080" cy="521970"/>
          </a:xfrm>
          <a:prstGeom prst="rect">
            <a:avLst/>
          </a:prstGeom>
          <a:ln w="38100">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wrap="none" rtlCol="0">
            <a:spAutoFit/>
          </a:bodyPr>
          <a:p>
            <a:r>
              <a:rPr lang="zh-CN" sz="2800" b="1"/>
              <a:t>文化、风土人情</a:t>
            </a:r>
            <a:endParaRPr lang="zh-CN" sz="2800" b="1"/>
          </a:p>
        </p:txBody>
      </p:sp>
      <p:sp>
        <p:nvSpPr>
          <p:cNvPr id="26" name="文本框 25"/>
          <p:cNvSpPr txBox="1"/>
          <p:nvPr/>
        </p:nvSpPr>
        <p:spPr>
          <a:xfrm>
            <a:off x="8703310" y="5362575"/>
            <a:ext cx="3482340" cy="521970"/>
          </a:xfrm>
          <a:prstGeom prst="rect">
            <a:avLst/>
          </a:prstGeom>
          <a:ln w="38100">
            <a:solidFill>
              <a:schemeClr val="tx2">
                <a:lumMod val="50000"/>
              </a:schemeClr>
            </a:solidFill>
          </a:ln>
        </p:spPr>
        <p:style>
          <a:lnRef idx="2">
            <a:schemeClr val="accent6"/>
          </a:lnRef>
          <a:fillRef idx="1">
            <a:schemeClr val="lt1"/>
          </a:fillRef>
          <a:effectRef idx="0">
            <a:schemeClr val="accent6"/>
          </a:effectRef>
          <a:fontRef idx="minor">
            <a:schemeClr val="dk1"/>
          </a:fontRef>
        </p:style>
        <p:txBody>
          <a:bodyPr wrap="none" rtlCol="0">
            <a:spAutoFit/>
          </a:bodyPr>
          <a:p>
            <a:r>
              <a:rPr lang="zh-CN" sz="2800" b="1"/>
              <a:t>城市、著名</a:t>
            </a:r>
            <a:r>
              <a:rPr lang="en-US" altLang="zh-CN" sz="2800" b="1"/>
              <a:t>/</a:t>
            </a:r>
            <a:r>
              <a:rPr lang="zh-CN" altLang="en-US" sz="2800" b="1"/>
              <a:t>代表建筑</a:t>
            </a:r>
            <a:endParaRPr lang="zh-CN" altLang="en-US" sz="2800" b="1"/>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21" grpId="0" animBg="1"/>
      <p:bldP spid="22" grpId="0" animBg="1"/>
      <p:bldP spid="23" grpId="0" animBg="1"/>
      <p:bldP spid="24" grpId="0" animBg="1"/>
      <p:bldP spid="25"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 name="图片 13"/>
          <p:cNvPicPr>
            <a:picLocks noChangeAspect="1"/>
          </p:cNvPicPr>
          <p:nvPr/>
        </p:nvPicPr>
        <p:blipFill>
          <a:blip r:embed="rId1">
            <a:lum contrast="24000"/>
          </a:blip>
          <a:stretch>
            <a:fillRect/>
          </a:stretch>
        </p:blipFill>
        <p:spPr>
          <a:xfrm>
            <a:off x="0" y="699770"/>
            <a:ext cx="5603240" cy="5743575"/>
          </a:xfrm>
          <a:prstGeom prst="rect">
            <a:avLst/>
          </a:prstGeom>
        </p:spPr>
      </p:pic>
      <p:sp>
        <p:nvSpPr>
          <p:cNvPr id="4" name="文本框 3"/>
          <p:cNvSpPr txBox="1"/>
          <p:nvPr/>
        </p:nvSpPr>
        <p:spPr>
          <a:xfrm>
            <a:off x="5841365" y="81280"/>
            <a:ext cx="4754880" cy="460375"/>
          </a:xfrm>
          <a:prstGeom prst="rect">
            <a:avLst/>
          </a:prstGeom>
          <a:noFill/>
        </p:spPr>
        <p:txBody>
          <a:bodyPr wrap="none" rtlCol="0">
            <a:spAutoFit/>
          </a:bodyPr>
          <a:p>
            <a:r>
              <a:rPr lang="zh-CN" altLang="en-US" sz="2400" b="1">
                <a:latin typeface="微软雅黑" panose="020B0503020204020204" charset="-122"/>
                <a:ea typeface="微软雅黑" panose="020B0503020204020204" charset="-122"/>
              </a:rPr>
              <a:t>你能否总结日本城市的分布规律？</a:t>
            </a:r>
            <a:endParaRPr lang="zh-CN" altLang="en-US" sz="2400" b="1">
              <a:latin typeface="微软雅黑" panose="020B0503020204020204" charset="-122"/>
              <a:ea typeface="微软雅黑" panose="020B0503020204020204" charset="-122"/>
            </a:endParaRPr>
          </a:p>
        </p:txBody>
      </p:sp>
      <p:sp>
        <p:nvSpPr>
          <p:cNvPr id="9" name="文本框 8"/>
          <p:cNvSpPr txBox="1"/>
          <p:nvPr/>
        </p:nvSpPr>
        <p:spPr>
          <a:xfrm>
            <a:off x="5920740" y="603250"/>
            <a:ext cx="5556250"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indent="0" algn="l" fontAlgn="auto">
              <a:lnSpc>
                <a:spcPct val="150000"/>
              </a:lnSpc>
              <a:buFont typeface="Wingdings" panose="05000000000000000000" charset="0"/>
              <a:buNone/>
            </a:pPr>
            <a:r>
              <a:rPr lang="zh-CN" altLang="en-US" sz="2400" b="1">
                <a:solidFill>
                  <a:srgbClr val="FF0000"/>
                </a:solidFill>
                <a:latin typeface="微软雅黑" panose="020B0503020204020204" charset="-122"/>
                <a:ea typeface="微软雅黑" panose="020B0503020204020204" charset="-122"/>
              </a:rPr>
              <a:t>日本城市主要分布在沿海的平原地区。</a:t>
            </a:r>
            <a:endParaRPr lang="zh-CN" altLang="en-US" sz="2400" b="1">
              <a:solidFill>
                <a:srgbClr val="FF0000"/>
              </a:solidFill>
              <a:latin typeface="微软雅黑" panose="020B0503020204020204" charset="-122"/>
              <a:ea typeface="微软雅黑" panose="020B0503020204020204" charset="-122"/>
            </a:endParaRPr>
          </a:p>
        </p:txBody>
      </p:sp>
      <p:sp>
        <p:nvSpPr>
          <p:cNvPr id="6" name="文本框 5"/>
          <p:cNvSpPr txBox="1"/>
          <p:nvPr/>
        </p:nvSpPr>
        <p:spPr>
          <a:xfrm>
            <a:off x="9037320" y="1699895"/>
            <a:ext cx="3154045" cy="1198880"/>
          </a:xfrm>
          <a:prstGeom prst="rect">
            <a:avLst/>
          </a:prstGeom>
          <a:noFill/>
        </p:spPr>
        <p:txBody>
          <a:bodyPr wrap="square" rtlCol="0">
            <a:spAutoFit/>
          </a:bodyPr>
          <a:p>
            <a:pPr fontAlgn="auto">
              <a:lnSpc>
                <a:spcPct val="150000"/>
              </a:lnSpc>
            </a:pPr>
            <a:r>
              <a:rPr lang="zh-CN" altLang="en-US" sz="2400" b="1">
                <a:latin typeface="华文楷体" panose="02010600040101010101" charset="-122"/>
                <a:ea typeface="华文楷体" panose="02010600040101010101" charset="-122"/>
              </a:rPr>
              <a:t>一般情况下，城市人口众多且稠密。</a:t>
            </a:r>
            <a:endParaRPr lang="zh-CN" altLang="en-US" sz="2400" b="1">
              <a:latin typeface="华文楷体" panose="02010600040101010101" charset="-122"/>
              <a:ea typeface="华文楷体" panose="02010600040101010101" charset="-122"/>
            </a:endParaRPr>
          </a:p>
        </p:txBody>
      </p:sp>
      <p:sp>
        <p:nvSpPr>
          <p:cNvPr id="7" name="文本框 6"/>
          <p:cNvSpPr txBox="1"/>
          <p:nvPr/>
        </p:nvSpPr>
        <p:spPr>
          <a:xfrm>
            <a:off x="9095740" y="3541395"/>
            <a:ext cx="3094990" cy="23069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indent="0" algn="ctr" fontAlgn="auto">
              <a:lnSpc>
                <a:spcPct val="150000"/>
              </a:lnSpc>
              <a:buFont typeface="Wingdings" panose="05000000000000000000" charset="0"/>
              <a:buNone/>
            </a:pPr>
            <a:r>
              <a:rPr lang="zh-CN" altLang="en-US" sz="2400" b="1">
                <a:solidFill>
                  <a:schemeClr val="tx1"/>
                </a:solidFill>
                <a:latin typeface="微软雅黑" panose="020B0503020204020204" charset="-122"/>
                <a:ea typeface="微软雅黑" panose="020B0503020204020204" charset="-122"/>
              </a:rPr>
              <a:t>日本的人口分布</a:t>
            </a:r>
            <a:endParaRPr lang="zh-CN" altLang="en-US" sz="2400" b="1">
              <a:solidFill>
                <a:srgbClr val="FF0000"/>
              </a:solidFill>
              <a:latin typeface="微软雅黑" panose="020B0503020204020204" charset="-122"/>
              <a:ea typeface="微软雅黑" panose="020B0503020204020204" charset="-122"/>
            </a:endParaRPr>
          </a:p>
          <a:p>
            <a:pPr marL="342900" indent="-342900" algn="l" fontAlgn="auto">
              <a:lnSpc>
                <a:spcPct val="150000"/>
              </a:lnSpc>
              <a:buFont typeface="Wingdings" panose="05000000000000000000" charset="0"/>
              <a:buChar char="Ø"/>
            </a:pPr>
            <a:r>
              <a:rPr lang="zh-CN" altLang="en-US" sz="2400" b="1">
                <a:solidFill>
                  <a:srgbClr val="FF0000"/>
                </a:solidFill>
                <a:latin typeface="微软雅黑" panose="020B0503020204020204" charset="-122"/>
                <a:ea typeface="微软雅黑" panose="020B0503020204020204" charset="-122"/>
              </a:rPr>
              <a:t>日本人口分布不均。</a:t>
            </a:r>
            <a:endParaRPr lang="zh-CN" altLang="en-US" sz="2400" b="1">
              <a:solidFill>
                <a:srgbClr val="FF0000"/>
              </a:solidFill>
              <a:latin typeface="微软雅黑" panose="020B0503020204020204" charset="-122"/>
              <a:ea typeface="微软雅黑" panose="020B0503020204020204" charset="-122"/>
            </a:endParaRPr>
          </a:p>
          <a:p>
            <a:pPr marL="342900" indent="-342900" algn="l" fontAlgn="auto">
              <a:lnSpc>
                <a:spcPct val="150000"/>
              </a:lnSpc>
              <a:buFont typeface="Wingdings" panose="05000000000000000000" charset="0"/>
              <a:buChar char="Ø"/>
            </a:pPr>
            <a:r>
              <a:rPr lang="zh-CN" altLang="en-US" sz="2400" b="1">
                <a:solidFill>
                  <a:srgbClr val="FF0000"/>
                </a:solidFill>
                <a:latin typeface="微软雅黑" panose="020B0503020204020204" charset="-122"/>
                <a:ea typeface="微软雅黑" panose="020B0503020204020204" charset="-122"/>
              </a:rPr>
              <a:t>主要集中在沿海平原和城市。</a:t>
            </a:r>
            <a:endParaRPr lang="zh-CN" altLang="en-US" sz="2400" b="1">
              <a:solidFill>
                <a:srgbClr val="FF0000"/>
              </a:solidFill>
              <a:latin typeface="微软雅黑" panose="020B0503020204020204" charset="-122"/>
              <a:ea typeface="微软雅黑" panose="020B0503020204020204" charset="-122"/>
            </a:endParaRPr>
          </a:p>
        </p:txBody>
      </p:sp>
      <p:grpSp>
        <p:nvGrpSpPr>
          <p:cNvPr id="11" name="组合 10"/>
          <p:cNvGrpSpPr/>
          <p:nvPr/>
        </p:nvGrpSpPr>
        <p:grpSpPr>
          <a:xfrm>
            <a:off x="5681980" y="1699895"/>
            <a:ext cx="3371850" cy="4743450"/>
            <a:chOff x="8948" y="2677"/>
            <a:chExt cx="5310" cy="7470"/>
          </a:xfrm>
        </p:grpSpPr>
        <p:pic>
          <p:nvPicPr>
            <p:cNvPr id="150" name="图片 149"/>
            <p:cNvPicPr/>
            <p:nvPr/>
          </p:nvPicPr>
          <p:blipFill>
            <a:blip r:embed="rId2"/>
            <a:stretch>
              <a:fillRect/>
            </a:stretch>
          </p:blipFill>
          <p:spPr>
            <a:xfrm>
              <a:off x="8948" y="2677"/>
              <a:ext cx="5310" cy="7470"/>
            </a:xfrm>
            <a:prstGeom prst="rect">
              <a:avLst/>
            </a:prstGeom>
            <a:noFill/>
            <a:ln w="9525">
              <a:noFill/>
            </a:ln>
          </p:spPr>
        </p:pic>
        <p:sp>
          <p:nvSpPr>
            <p:cNvPr id="10" name="矩形 9"/>
            <p:cNvSpPr/>
            <p:nvPr/>
          </p:nvSpPr>
          <p:spPr>
            <a:xfrm>
              <a:off x="9934" y="3413"/>
              <a:ext cx="1212" cy="1725"/>
            </a:xfrm>
            <a:prstGeom prst="rect">
              <a:avLst/>
            </a:prstGeom>
            <a:solidFill>
              <a:srgbClr val="EFEFEF"/>
            </a:solid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1" animBg="1"/>
      <p:bldP spid="6" grpId="0"/>
      <p:bldP spid="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6265" name="Group 89"/>
          <p:cNvGraphicFramePr>
            <a:graphicFrameLocks noGrp="1"/>
          </p:cNvGraphicFramePr>
          <p:nvPr>
            <p:custDataLst>
              <p:tags r:id="rId1"/>
            </p:custDataLst>
          </p:nvPr>
        </p:nvGraphicFramePr>
        <p:xfrm>
          <a:off x="737235" y="575310"/>
          <a:ext cx="10443845" cy="2799080"/>
        </p:xfrm>
        <a:graphic>
          <a:graphicData uri="http://schemas.openxmlformats.org/drawingml/2006/table">
            <a:tbl>
              <a:tblPr/>
              <a:tblGrid>
                <a:gridCol w="1511935"/>
                <a:gridCol w="2223770"/>
                <a:gridCol w="2647315"/>
                <a:gridCol w="4060825"/>
              </a:tblGrid>
              <a:tr h="138049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国家</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人口</a:t>
                      </a:r>
                      <a:endPar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（亿人）</a:t>
                      </a:r>
                      <a:endPar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面积</a:t>
                      </a:r>
                      <a:endPar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（万平方千米）</a:t>
                      </a:r>
                      <a:endPar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fontAlgn="base">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人口密度</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fontAlgn="base">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平方千米）</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7048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日本</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1.268</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约</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37.8</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71374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中国</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13.90</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约</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960</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2" name="文本框 1"/>
          <p:cNvSpPr txBox="1"/>
          <p:nvPr/>
        </p:nvSpPr>
        <p:spPr>
          <a:xfrm>
            <a:off x="7197090" y="0"/>
            <a:ext cx="5064760" cy="368300"/>
          </a:xfrm>
          <a:prstGeom prst="rect">
            <a:avLst/>
          </a:prstGeom>
          <a:noFill/>
        </p:spPr>
        <p:txBody>
          <a:bodyPr wrap="none" rtlCol="0">
            <a:spAutoFit/>
          </a:bodyPr>
          <a:p>
            <a:pPr>
              <a:lnSpc>
                <a:spcPct val="90000"/>
              </a:lnSpc>
            </a:pPr>
            <a:r>
              <a:rPr lang="zh-CN" altLang="en-US" sz="2000" b="1"/>
              <a:t>（注：所有的数据来源于</a:t>
            </a:r>
            <a:r>
              <a:rPr lang="en-US" altLang="zh-CN" sz="2000" b="1"/>
              <a:t>2017</a:t>
            </a:r>
            <a:r>
              <a:rPr lang="zh-CN" altLang="en-US" sz="2000" b="1"/>
              <a:t>年统计资料）</a:t>
            </a:r>
            <a:endParaRPr lang="zh-CN" altLang="en-US" sz="2000" b="1"/>
          </a:p>
        </p:txBody>
      </p:sp>
      <p:sp>
        <p:nvSpPr>
          <p:cNvPr id="3" name="文本框 2"/>
          <p:cNvSpPr txBox="1"/>
          <p:nvPr/>
        </p:nvSpPr>
        <p:spPr>
          <a:xfrm>
            <a:off x="737235" y="86360"/>
            <a:ext cx="4653280" cy="398780"/>
          </a:xfrm>
          <a:prstGeom prst="rect">
            <a:avLst/>
          </a:prstGeom>
          <a:noFill/>
        </p:spPr>
        <p:txBody>
          <a:bodyPr wrap="none" rtlCol="0">
            <a:spAutoFit/>
          </a:bodyPr>
          <a:p>
            <a:r>
              <a:rPr lang="zh-CN" altLang="en-US" sz="2000" i="1">
                <a:solidFill>
                  <a:srgbClr val="FF0000"/>
                </a:solidFill>
                <a:latin typeface="华文中宋" panose="02010600040101010101" charset="-122"/>
                <a:ea typeface="华文中宋" panose="02010600040101010101" charset="-122"/>
                <a:cs typeface="华文中宋" panose="02010600040101010101" charset="-122"/>
              </a:rPr>
              <a:t>人口密度</a:t>
            </a:r>
            <a:r>
              <a:rPr lang="en-US" altLang="zh-CN" sz="2000" i="1">
                <a:solidFill>
                  <a:srgbClr val="FF0000"/>
                </a:solidFill>
                <a:latin typeface="华文中宋" panose="02010600040101010101" charset="-122"/>
                <a:ea typeface="华文中宋" panose="02010600040101010101" charset="-122"/>
                <a:cs typeface="华文中宋" panose="02010600040101010101" charset="-122"/>
              </a:rPr>
              <a:t>=</a:t>
            </a:r>
            <a:r>
              <a:rPr lang="zh-CN" altLang="en-US" sz="2000" i="1">
                <a:solidFill>
                  <a:srgbClr val="FF0000"/>
                </a:solidFill>
                <a:latin typeface="华文中宋" panose="02010600040101010101" charset="-122"/>
                <a:ea typeface="华文中宋" panose="02010600040101010101" charset="-122"/>
                <a:cs typeface="华文中宋" panose="02010600040101010101" charset="-122"/>
              </a:rPr>
              <a:t>人口数量÷面积（注意单位）</a:t>
            </a:r>
            <a:endParaRPr lang="zh-CN" altLang="en-US" sz="2000" i="1">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8425180" y="2042795"/>
            <a:ext cx="1287780" cy="521970"/>
          </a:xfrm>
          <a:prstGeom prst="rect">
            <a:avLst/>
          </a:prstGeom>
          <a:noFill/>
        </p:spPr>
        <p:txBody>
          <a:bodyPr wrap="square" rtlCol="0">
            <a:spAutoFit/>
          </a:bodyPr>
          <a:p>
            <a:pPr algn="ctr"/>
            <a:r>
              <a:rPr lang="zh-CN" altLang="en-US" sz="2800">
                <a:solidFill>
                  <a:srgbClr val="FF0000"/>
                </a:solidFill>
                <a:latin typeface="华文楷体" panose="02010600040101010101" charset="-122"/>
                <a:ea typeface="华文楷体" panose="02010600040101010101" charset="-122"/>
                <a:cs typeface="华文楷体" panose="02010600040101010101" charset="-122"/>
              </a:rPr>
              <a:t>约</a:t>
            </a:r>
            <a:r>
              <a:rPr lang="en-US" altLang="zh-CN" sz="2800">
                <a:solidFill>
                  <a:srgbClr val="FF0000"/>
                </a:solidFill>
                <a:latin typeface="华文楷体" panose="02010600040101010101" charset="-122"/>
                <a:ea typeface="华文楷体" panose="02010600040101010101" charset="-122"/>
                <a:cs typeface="华文楷体" panose="02010600040101010101" charset="-122"/>
              </a:rPr>
              <a:t>335</a:t>
            </a:r>
            <a:endParaRPr lang="en-US" altLang="zh-CN" sz="2800">
              <a:solidFill>
                <a:srgbClr val="FF0000"/>
              </a:solidFill>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nvSpPr>
        <p:spPr>
          <a:xfrm>
            <a:off x="8472805" y="2741930"/>
            <a:ext cx="1287780" cy="521970"/>
          </a:xfrm>
          <a:prstGeom prst="rect">
            <a:avLst/>
          </a:prstGeom>
          <a:noFill/>
        </p:spPr>
        <p:txBody>
          <a:bodyPr wrap="square" rtlCol="0">
            <a:spAutoFit/>
          </a:bodyPr>
          <a:p>
            <a:pPr algn="ctr"/>
            <a:r>
              <a:rPr lang="zh-CN" altLang="en-US" sz="2800">
                <a:solidFill>
                  <a:srgbClr val="FF0000"/>
                </a:solidFill>
                <a:latin typeface="华文楷体" panose="02010600040101010101" charset="-122"/>
                <a:ea typeface="华文楷体" panose="02010600040101010101" charset="-122"/>
                <a:cs typeface="华文楷体" panose="02010600040101010101" charset="-122"/>
              </a:rPr>
              <a:t>约</a:t>
            </a:r>
            <a:r>
              <a:rPr lang="en-US" altLang="zh-CN" sz="2800">
                <a:solidFill>
                  <a:srgbClr val="FF0000"/>
                </a:solidFill>
                <a:latin typeface="华文楷体" panose="02010600040101010101" charset="-122"/>
                <a:ea typeface="华文楷体" panose="02010600040101010101" charset="-122"/>
                <a:cs typeface="华文楷体" panose="02010600040101010101" charset="-122"/>
              </a:rPr>
              <a:t>145</a:t>
            </a:r>
            <a:endParaRPr lang="en-US" altLang="zh-CN" sz="2800">
              <a:solidFill>
                <a:srgbClr val="FF0000"/>
              </a:solidFill>
              <a:latin typeface="华文楷体" panose="02010600040101010101" charset="-122"/>
              <a:ea typeface="华文楷体" panose="02010600040101010101" charset="-122"/>
              <a:cs typeface="华文楷体" panose="02010600040101010101" charset="-122"/>
            </a:endParaRPr>
          </a:p>
        </p:txBody>
      </p:sp>
    </p:spTree>
    <p:custDataLst>
      <p:tags r:id="rId2"/>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06265" name="Group 89"/>
          <p:cNvGraphicFramePr>
            <a:graphicFrameLocks noGrp="1"/>
          </p:cNvGraphicFramePr>
          <p:nvPr>
            <p:custDataLst>
              <p:tags r:id="rId1"/>
            </p:custDataLst>
          </p:nvPr>
        </p:nvGraphicFramePr>
        <p:xfrm>
          <a:off x="737235" y="575310"/>
          <a:ext cx="10443845" cy="2807970"/>
        </p:xfrm>
        <a:graphic>
          <a:graphicData uri="http://schemas.openxmlformats.org/drawingml/2006/table">
            <a:tbl>
              <a:tblPr/>
              <a:tblGrid>
                <a:gridCol w="1511935"/>
                <a:gridCol w="2223770"/>
                <a:gridCol w="2647315"/>
                <a:gridCol w="4060825"/>
              </a:tblGrid>
              <a:tr h="138049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国家</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人口</a:t>
                      </a:r>
                      <a:endPar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（亿人）</a:t>
                      </a:r>
                      <a:endPar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面积</a:t>
                      </a:r>
                      <a:endPar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pPr>
                      <a:r>
                        <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（万平方千米）</a:t>
                      </a:r>
                      <a:endParaRPr kumimoji="0" 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fontAlgn="base">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人口密度</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fontAlgn="base">
                        <a:lnSpc>
                          <a:spcPct val="150000"/>
                        </a:lnSpc>
                        <a:spcBef>
                          <a:spcPct val="0"/>
                        </a:spcBef>
                        <a:spcAft>
                          <a:spcPct val="0"/>
                        </a:spcAft>
                        <a:buClrTx/>
                        <a:buSzTx/>
                        <a:buFontTx/>
                        <a:buNone/>
                      </a:pP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（人</a:t>
                      </a:r>
                      <a:r>
                        <a:rPr kumimoji="0" lang="en-US" altLang="zh-CN"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平方千米）</a:t>
                      </a:r>
                      <a:endParaRPr kumimoji="0"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71374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日本</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1.268</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约</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37.8</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r h="71374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中国</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13.90</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约</a:t>
                      </a:r>
                      <a:r>
                        <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960</a:t>
                      </a:r>
                      <a:endParaRPr kumimoji="0"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r>
            </a:tbl>
          </a:graphicData>
        </a:graphic>
      </p:graphicFrame>
      <p:sp>
        <p:nvSpPr>
          <p:cNvPr id="2" name="文本框 1"/>
          <p:cNvSpPr txBox="1"/>
          <p:nvPr/>
        </p:nvSpPr>
        <p:spPr>
          <a:xfrm>
            <a:off x="7197090" y="0"/>
            <a:ext cx="5064760" cy="368300"/>
          </a:xfrm>
          <a:prstGeom prst="rect">
            <a:avLst/>
          </a:prstGeom>
          <a:noFill/>
        </p:spPr>
        <p:txBody>
          <a:bodyPr wrap="none" rtlCol="0">
            <a:spAutoFit/>
          </a:bodyPr>
          <a:p>
            <a:pPr>
              <a:lnSpc>
                <a:spcPct val="90000"/>
              </a:lnSpc>
            </a:pPr>
            <a:r>
              <a:rPr lang="zh-CN" altLang="en-US" sz="2000" b="1"/>
              <a:t>（注：所有的数据来源于</a:t>
            </a:r>
            <a:r>
              <a:rPr lang="en-US" altLang="zh-CN" sz="2000" b="1"/>
              <a:t>2017</a:t>
            </a:r>
            <a:r>
              <a:rPr lang="zh-CN" altLang="en-US" sz="2000" b="1"/>
              <a:t>年统计资料）</a:t>
            </a:r>
            <a:endParaRPr lang="zh-CN" altLang="en-US" sz="2000" b="1"/>
          </a:p>
        </p:txBody>
      </p:sp>
      <p:sp>
        <p:nvSpPr>
          <p:cNvPr id="3" name="文本框 2"/>
          <p:cNvSpPr txBox="1"/>
          <p:nvPr/>
        </p:nvSpPr>
        <p:spPr>
          <a:xfrm>
            <a:off x="737235" y="86360"/>
            <a:ext cx="4653280" cy="398780"/>
          </a:xfrm>
          <a:prstGeom prst="rect">
            <a:avLst/>
          </a:prstGeom>
          <a:noFill/>
        </p:spPr>
        <p:txBody>
          <a:bodyPr wrap="none" rtlCol="0">
            <a:spAutoFit/>
          </a:bodyPr>
          <a:p>
            <a:r>
              <a:rPr lang="zh-CN" altLang="en-US" sz="2000" i="1">
                <a:solidFill>
                  <a:srgbClr val="FF0000"/>
                </a:solidFill>
                <a:latin typeface="华文中宋" panose="02010600040101010101" charset="-122"/>
                <a:ea typeface="华文中宋" panose="02010600040101010101" charset="-122"/>
                <a:cs typeface="华文中宋" panose="02010600040101010101" charset="-122"/>
              </a:rPr>
              <a:t>人口密度</a:t>
            </a:r>
            <a:r>
              <a:rPr lang="en-US" altLang="zh-CN" sz="2000" i="1">
                <a:solidFill>
                  <a:srgbClr val="FF0000"/>
                </a:solidFill>
                <a:latin typeface="华文中宋" panose="02010600040101010101" charset="-122"/>
                <a:ea typeface="华文中宋" panose="02010600040101010101" charset="-122"/>
                <a:cs typeface="华文中宋" panose="02010600040101010101" charset="-122"/>
              </a:rPr>
              <a:t>=</a:t>
            </a:r>
            <a:r>
              <a:rPr lang="zh-CN" altLang="en-US" sz="2000" i="1">
                <a:solidFill>
                  <a:srgbClr val="FF0000"/>
                </a:solidFill>
                <a:latin typeface="华文中宋" panose="02010600040101010101" charset="-122"/>
                <a:ea typeface="华文中宋" panose="02010600040101010101" charset="-122"/>
                <a:cs typeface="华文中宋" panose="02010600040101010101" charset="-122"/>
              </a:rPr>
              <a:t>人口数量÷面积（注意单位）</a:t>
            </a:r>
            <a:endParaRPr lang="zh-CN" altLang="en-US" sz="2000" i="1">
              <a:solidFill>
                <a:srgbClr val="FF0000"/>
              </a:solidFill>
              <a:latin typeface="华文中宋" panose="02010600040101010101" charset="-122"/>
              <a:ea typeface="华文中宋" panose="02010600040101010101" charset="-122"/>
              <a:cs typeface="华文中宋" panose="02010600040101010101" charset="-122"/>
            </a:endParaRPr>
          </a:p>
        </p:txBody>
      </p:sp>
      <p:sp>
        <p:nvSpPr>
          <p:cNvPr id="5" name="文本框 4"/>
          <p:cNvSpPr txBox="1"/>
          <p:nvPr/>
        </p:nvSpPr>
        <p:spPr>
          <a:xfrm>
            <a:off x="8425180" y="2042795"/>
            <a:ext cx="1287780" cy="521970"/>
          </a:xfrm>
          <a:prstGeom prst="rect">
            <a:avLst/>
          </a:prstGeom>
          <a:noFill/>
        </p:spPr>
        <p:txBody>
          <a:bodyPr wrap="square" rtlCol="0">
            <a:spAutoFit/>
          </a:bodyPr>
          <a:p>
            <a:pPr algn="ctr"/>
            <a:r>
              <a:rPr lang="zh-CN" altLang="en-US" sz="2800">
                <a:solidFill>
                  <a:srgbClr val="FF0000"/>
                </a:solidFill>
                <a:latin typeface="华文楷体" panose="02010600040101010101" charset="-122"/>
                <a:ea typeface="华文楷体" panose="02010600040101010101" charset="-122"/>
                <a:cs typeface="华文楷体" panose="02010600040101010101" charset="-122"/>
              </a:rPr>
              <a:t>约</a:t>
            </a:r>
            <a:r>
              <a:rPr lang="en-US" altLang="zh-CN" sz="2800">
                <a:solidFill>
                  <a:srgbClr val="FF0000"/>
                </a:solidFill>
                <a:latin typeface="华文楷体" panose="02010600040101010101" charset="-122"/>
                <a:ea typeface="华文楷体" panose="02010600040101010101" charset="-122"/>
                <a:cs typeface="华文楷体" panose="02010600040101010101" charset="-122"/>
              </a:rPr>
              <a:t>335</a:t>
            </a:r>
            <a:endParaRPr lang="en-US" altLang="zh-CN" sz="2800">
              <a:solidFill>
                <a:srgbClr val="FF0000"/>
              </a:solidFill>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nvSpPr>
        <p:spPr>
          <a:xfrm>
            <a:off x="8472805" y="2741930"/>
            <a:ext cx="1287780" cy="521970"/>
          </a:xfrm>
          <a:prstGeom prst="rect">
            <a:avLst/>
          </a:prstGeom>
          <a:noFill/>
        </p:spPr>
        <p:txBody>
          <a:bodyPr wrap="square" rtlCol="0">
            <a:spAutoFit/>
          </a:bodyPr>
          <a:p>
            <a:pPr algn="ctr"/>
            <a:r>
              <a:rPr lang="zh-CN" altLang="en-US" sz="2800">
                <a:solidFill>
                  <a:srgbClr val="FF0000"/>
                </a:solidFill>
                <a:latin typeface="华文楷体" panose="02010600040101010101" charset="-122"/>
                <a:ea typeface="华文楷体" panose="02010600040101010101" charset="-122"/>
                <a:cs typeface="华文楷体" panose="02010600040101010101" charset="-122"/>
              </a:rPr>
              <a:t>约</a:t>
            </a:r>
            <a:r>
              <a:rPr lang="en-US" altLang="zh-CN" sz="2800">
                <a:solidFill>
                  <a:srgbClr val="FF0000"/>
                </a:solidFill>
                <a:latin typeface="华文楷体" panose="02010600040101010101" charset="-122"/>
                <a:ea typeface="华文楷体" panose="02010600040101010101" charset="-122"/>
                <a:cs typeface="华文楷体" panose="02010600040101010101" charset="-122"/>
              </a:rPr>
              <a:t>145</a:t>
            </a:r>
            <a:endParaRPr lang="en-US" altLang="zh-CN" sz="2800">
              <a:solidFill>
                <a:srgbClr val="FF0000"/>
              </a:solidFill>
              <a:latin typeface="华文楷体" panose="02010600040101010101" charset="-122"/>
              <a:ea typeface="华文楷体" panose="02010600040101010101" charset="-122"/>
              <a:cs typeface="华文楷体" panose="02010600040101010101" charset="-122"/>
            </a:endParaRPr>
          </a:p>
        </p:txBody>
      </p:sp>
      <p:sp>
        <p:nvSpPr>
          <p:cNvPr id="9" name="文本框 8"/>
          <p:cNvSpPr txBox="1"/>
          <p:nvPr/>
        </p:nvSpPr>
        <p:spPr>
          <a:xfrm>
            <a:off x="5336540" y="3599180"/>
            <a:ext cx="3027680" cy="521970"/>
          </a:xfrm>
          <a:prstGeom prst="rect">
            <a:avLst/>
          </a:prstGeom>
          <a:noFill/>
        </p:spPr>
        <p:txBody>
          <a:bodyPr wrap="none" rtlCol="0">
            <a:spAutoFit/>
          </a:bodyPr>
          <a:p>
            <a:r>
              <a:rPr lang="zh-CN" altLang="en-US" sz="2800">
                <a:latin typeface="华文隶书" panose="02010800040101010101" charset="-122"/>
                <a:ea typeface="华文隶书" panose="02010800040101010101" charset="-122"/>
              </a:rPr>
              <a:t>你有什么发现吗？</a:t>
            </a:r>
            <a:endParaRPr lang="zh-CN" altLang="en-US" sz="2800">
              <a:latin typeface="华文隶书" panose="02010800040101010101" charset="-122"/>
              <a:ea typeface="华文隶书" panose="02010800040101010101" charset="-122"/>
            </a:endParaRPr>
          </a:p>
        </p:txBody>
      </p:sp>
      <p:sp>
        <p:nvSpPr>
          <p:cNvPr id="10" name="文本框 9"/>
          <p:cNvSpPr txBox="1"/>
          <p:nvPr/>
        </p:nvSpPr>
        <p:spPr>
          <a:xfrm>
            <a:off x="5390515" y="4121150"/>
            <a:ext cx="4927600"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indent="0" algn="l" fontAlgn="auto">
              <a:lnSpc>
                <a:spcPct val="150000"/>
              </a:lnSpc>
              <a:buFont typeface="Wingdings" panose="05000000000000000000" charset="0"/>
              <a:buNone/>
            </a:pPr>
            <a:r>
              <a:rPr lang="zh-CN" altLang="en-US" sz="2400" b="1">
                <a:solidFill>
                  <a:srgbClr val="FF0000"/>
                </a:solidFill>
                <a:latin typeface="微软雅黑" panose="020B0503020204020204" charset="-122"/>
                <a:ea typeface="微软雅黑" panose="020B0503020204020204" charset="-122"/>
              </a:rPr>
              <a:t>日本人口数量大，且人口稠密。</a:t>
            </a:r>
            <a:endParaRPr lang="zh-CN" altLang="en-US" sz="2400" b="1">
              <a:solidFill>
                <a:srgbClr val="FF0000"/>
              </a:solidFill>
              <a:latin typeface="微软雅黑" panose="020B0503020204020204" charset="-122"/>
              <a:ea typeface="微软雅黑" panose="020B0503020204020204" charset="-122"/>
            </a:endParaRPr>
          </a:p>
        </p:txBody>
      </p:sp>
      <p:graphicFrame>
        <p:nvGraphicFramePr>
          <p:cNvPr id="11" name="表格 10"/>
          <p:cNvGraphicFramePr/>
          <p:nvPr>
            <p:custDataLst>
              <p:tags r:id="rId2"/>
            </p:custDataLst>
          </p:nvPr>
        </p:nvGraphicFramePr>
        <p:xfrm>
          <a:off x="5390515" y="5022215"/>
          <a:ext cx="6710680" cy="1779270"/>
        </p:xfrm>
        <a:graphic>
          <a:graphicData uri="http://schemas.openxmlformats.org/drawingml/2006/table">
            <a:tbl>
              <a:tblPr firstRow="1" bandRow="1">
                <a:tableStyleId>{5C22544A-7EE6-4342-B048-85BDC9FD1C3A}</a:tableStyleId>
              </a:tblPr>
              <a:tblGrid>
                <a:gridCol w="1677670"/>
                <a:gridCol w="1677670"/>
                <a:gridCol w="1677670"/>
                <a:gridCol w="1677670"/>
              </a:tblGrid>
              <a:tr h="593090">
                <a:tc>
                  <a:txBody>
                    <a:bodyPr/>
                    <a:p>
                      <a:pPr algn="ctr">
                        <a:buNone/>
                      </a:pPr>
                      <a:r>
                        <a:rPr lang="zh-CN" altLang="en-US" sz="2400"/>
                        <a:t>城市</a:t>
                      </a:r>
                      <a:endParaRPr lang="zh-CN" altLang="en-US"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c>
                  <a:txBody>
                    <a:bodyPr/>
                    <a:p>
                      <a:pPr algn="ctr">
                        <a:buNone/>
                      </a:pPr>
                      <a:r>
                        <a:rPr lang="zh-CN" altLang="en-US" sz="2400"/>
                        <a:t>人口密度</a:t>
                      </a:r>
                      <a:endParaRPr lang="zh-CN" altLang="en-US"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c>
                  <a:txBody>
                    <a:bodyPr/>
                    <a:p>
                      <a:pPr algn="ctr">
                        <a:buNone/>
                      </a:pPr>
                      <a:r>
                        <a:rPr lang="zh-CN" altLang="en-US" sz="2400"/>
                        <a:t>城市</a:t>
                      </a:r>
                      <a:endParaRPr lang="zh-CN" altLang="en-US"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c>
                  <a:txBody>
                    <a:bodyPr/>
                    <a:p>
                      <a:pPr algn="ctr">
                        <a:buNone/>
                      </a:pPr>
                      <a:r>
                        <a:rPr lang="zh-CN" altLang="en-US" sz="2400"/>
                        <a:t>人口密度</a:t>
                      </a:r>
                      <a:endParaRPr lang="zh-CN" altLang="en-US"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r>
              <a:tr h="593090">
                <a:tc>
                  <a:txBody>
                    <a:bodyPr/>
                    <a:p>
                      <a:pPr algn="ctr">
                        <a:buNone/>
                      </a:pPr>
                      <a:r>
                        <a:rPr lang="zh-CN" altLang="en-US" sz="2400"/>
                        <a:t>东京</a:t>
                      </a:r>
                      <a:endParaRPr lang="zh-CN" altLang="en-US"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c>
                  <a:txBody>
                    <a:bodyPr/>
                    <a:p>
                      <a:pPr algn="ctr">
                        <a:buNone/>
                      </a:pPr>
                      <a:r>
                        <a:rPr lang="zh-CN" altLang="en-US" sz="2400"/>
                        <a:t>约</a:t>
                      </a:r>
                      <a:r>
                        <a:rPr lang="en-US" altLang="zh-CN" sz="2400"/>
                        <a:t>6477</a:t>
                      </a:r>
                      <a:endParaRPr lang="en-US" altLang="zh-CN"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c>
                  <a:txBody>
                    <a:bodyPr/>
                    <a:p>
                      <a:pPr algn="ctr">
                        <a:buNone/>
                      </a:pPr>
                      <a:r>
                        <a:rPr lang="zh-CN" altLang="en-US" sz="2400"/>
                        <a:t>大阪</a:t>
                      </a:r>
                      <a:endParaRPr lang="zh-CN" altLang="en-US"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c>
                  <a:txBody>
                    <a:bodyPr/>
                    <a:p>
                      <a:pPr algn="ctr">
                        <a:buNone/>
                      </a:pPr>
                      <a:r>
                        <a:rPr lang="zh-CN" altLang="en-US" sz="2400"/>
                        <a:t>约</a:t>
                      </a:r>
                      <a:r>
                        <a:rPr lang="en-US" altLang="zh-CN" sz="2400"/>
                        <a:t>4734</a:t>
                      </a:r>
                      <a:endParaRPr lang="en-US" altLang="zh-CN"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r>
              <a:tr h="593090">
                <a:tc>
                  <a:txBody>
                    <a:bodyPr/>
                    <a:p>
                      <a:pPr algn="ctr">
                        <a:buNone/>
                      </a:pPr>
                      <a:r>
                        <a:rPr lang="zh-CN" altLang="en-US" sz="2400"/>
                        <a:t>札幌</a:t>
                      </a:r>
                      <a:endParaRPr lang="zh-CN" altLang="en-US"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c>
                  <a:txBody>
                    <a:bodyPr/>
                    <a:p>
                      <a:pPr algn="ctr">
                        <a:buNone/>
                      </a:pPr>
                      <a:r>
                        <a:rPr lang="zh-CN" altLang="en-US" sz="2400"/>
                        <a:t>约</a:t>
                      </a:r>
                      <a:r>
                        <a:rPr lang="en-US" altLang="zh-CN" sz="2400"/>
                        <a:t>1757</a:t>
                      </a:r>
                      <a:endParaRPr lang="en-US" altLang="zh-CN"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c>
                  <a:txBody>
                    <a:bodyPr/>
                    <a:p>
                      <a:pPr algn="ctr">
                        <a:buNone/>
                      </a:pPr>
                      <a:endParaRPr lang="zh-CN" altLang="en-US"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c>
                  <a:txBody>
                    <a:bodyPr/>
                    <a:p>
                      <a:pPr algn="ctr">
                        <a:buNone/>
                      </a:pPr>
                      <a:endParaRPr lang="zh-CN" altLang="en-US" sz="2400"/>
                    </a:p>
                  </a:txBody>
                  <a:tcPr anchor="ctr" anchorCtr="0">
                    <a:lnL w="38100">
                      <a:solidFill>
                        <a:schemeClr val="tx1"/>
                      </a:solidFill>
                      <a:prstDash val="solid"/>
                    </a:lnL>
                    <a:lnR w="38100">
                      <a:solidFill>
                        <a:schemeClr val="tx1"/>
                      </a:solidFill>
                      <a:prstDash val="solid"/>
                    </a:lnR>
                    <a:lnT w="38100">
                      <a:solidFill>
                        <a:schemeClr val="tx1"/>
                      </a:solidFill>
                      <a:prstDash val="solid"/>
                    </a:lnT>
                    <a:lnB w="38100">
                      <a:solidFill>
                        <a:schemeClr val="tx1"/>
                      </a:solidFill>
                      <a:prstDash val="solid"/>
                    </a:lnB>
                  </a:tcPr>
                </a:tc>
              </a:tr>
            </a:tbl>
          </a:graphicData>
        </a:graphic>
      </p:graphicFrame>
      <p:pic>
        <p:nvPicPr>
          <p:cNvPr id="7" name="图片 6"/>
          <p:cNvPicPr/>
          <p:nvPr/>
        </p:nvPicPr>
        <p:blipFill>
          <a:blip r:embed="rId5"/>
          <a:stretch>
            <a:fillRect/>
          </a:stretch>
        </p:blipFill>
        <p:spPr>
          <a:xfrm>
            <a:off x="537845" y="3681730"/>
            <a:ext cx="4373245" cy="3202940"/>
          </a:xfrm>
          <a:prstGeom prst="rect">
            <a:avLst/>
          </a:prstGeom>
          <a:extLst>
            <wpswe:webExtensionRef xmlns:wpswe="http://www.wps.cn/officeDocument/2018/webExtension" r:id="rId4"/>
          </a:extLst>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0" name="图片 99"/>
          <p:cNvPicPr/>
          <p:nvPr/>
        </p:nvPicPr>
        <p:blipFill>
          <a:blip r:embed="rId1"/>
          <a:stretch>
            <a:fillRect/>
          </a:stretch>
        </p:blipFill>
        <p:spPr>
          <a:xfrm>
            <a:off x="6758940" y="3650615"/>
            <a:ext cx="5032375" cy="2901315"/>
          </a:xfrm>
          <a:prstGeom prst="rect">
            <a:avLst/>
          </a:prstGeom>
          <a:noFill/>
          <a:ln w="9525">
            <a:noFill/>
          </a:ln>
        </p:spPr>
      </p:pic>
      <p:pic>
        <p:nvPicPr>
          <p:cNvPr id="101" name="图片 100"/>
          <p:cNvPicPr/>
          <p:nvPr/>
        </p:nvPicPr>
        <p:blipFill>
          <a:blip r:embed="rId2"/>
          <a:stretch>
            <a:fillRect/>
          </a:stretch>
        </p:blipFill>
        <p:spPr>
          <a:xfrm>
            <a:off x="339725" y="3567430"/>
            <a:ext cx="4692015" cy="3067685"/>
          </a:xfrm>
          <a:prstGeom prst="rect">
            <a:avLst/>
          </a:prstGeom>
          <a:noFill/>
          <a:ln w="9525">
            <a:noFill/>
          </a:ln>
        </p:spPr>
      </p:pic>
      <p:pic>
        <p:nvPicPr>
          <p:cNvPr id="102" name="图片 101"/>
          <p:cNvPicPr/>
          <p:nvPr/>
        </p:nvPicPr>
        <p:blipFill>
          <a:blip r:embed="rId3"/>
          <a:stretch>
            <a:fillRect/>
          </a:stretch>
        </p:blipFill>
        <p:spPr>
          <a:xfrm>
            <a:off x="153035" y="69850"/>
            <a:ext cx="4608195" cy="3131820"/>
          </a:xfrm>
          <a:prstGeom prst="rect">
            <a:avLst/>
          </a:prstGeom>
          <a:noFill/>
          <a:ln w="9525">
            <a:noFill/>
          </a:ln>
        </p:spPr>
      </p:pic>
      <p:pic>
        <p:nvPicPr>
          <p:cNvPr id="103" name="图片 102"/>
          <p:cNvPicPr/>
          <p:nvPr/>
        </p:nvPicPr>
        <p:blipFill>
          <a:blip r:embed="rId4"/>
          <a:stretch>
            <a:fillRect/>
          </a:stretch>
        </p:blipFill>
        <p:spPr>
          <a:xfrm>
            <a:off x="6488430" y="69850"/>
            <a:ext cx="5032375" cy="3409950"/>
          </a:xfrm>
          <a:prstGeom prst="rect">
            <a:avLst/>
          </a:prstGeom>
          <a:noFill/>
          <a:ln w="9525">
            <a:noFill/>
          </a:ln>
        </p:spPr>
      </p:pic>
      <p:pic>
        <p:nvPicPr>
          <p:cNvPr id="118" name="图片 117"/>
          <p:cNvPicPr/>
          <p:nvPr/>
        </p:nvPicPr>
        <p:blipFill>
          <a:blip r:embed="rId5"/>
          <a:srcRect l="12000" t="28529" r="4620" b="52733"/>
          <a:stretch>
            <a:fillRect/>
          </a:stretch>
        </p:blipFill>
        <p:spPr>
          <a:xfrm>
            <a:off x="3135630" y="69850"/>
            <a:ext cx="5294630" cy="792480"/>
          </a:xfrm>
          <a:prstGeom prst="rect">
            <a:avLst/>
          </a:prstGeom>
          <a:noFill/>
          <a:ln w="9525">
            <a:noFill/>
          </a:ln>
        </p:spPr>
      </p:pic>
      <p:sp>
        <p:nvSpPr>
          <p:cNvPr id="4" name="文本框 3"/>
          <p:cNvSpPr txBox="1"/>
          <p:nvPr/>
        </p:nvSpPr>
        <p:spPr>
          <a:xfrm>
            <a:off x="3135630" y="220980"/>
            <a:ext cx="531495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6.</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在高峰时段挤一次东京地铁</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pic>
        <p:nvPicPr>
          <p:cNvPr id="104" name="图片 103"/>
          <p:cNvPicPr/>
          <p:nvPr/>
        </p:nvPicPr>
        <p:blipFill>
          <a:blip r:embed="rId6"/>
          <a:stretch>
            <a:fillRect/>
          </a:stretch>
        </p:blipFill>
        <p:spPr>
          <a:xfrm>
            <a:off x="270510" y="742950"/>
            <a:ext cx="5601970" cy="5892165"/>
          </a:xfrm>
          <a:prstGeom prst="rect">
            <a:avLst/>
          </a:prstGeom>
          <a:noFill/>
          <a:ln w="9525">
            <a:noFill/>
          </a:ln>
        </p:spPr>
      </p:pic>
      <p:pic>
        <p:nvPicPr>
          <p:cNvPr id="105" name="图片 104"/>
          <p:cNvPicPr/>
          <p:nvPr/>
        </p:nvPicPr>
        <p:blipFill>
          <a:blip r:embed="rId7"/>
          <a:stretch>
            <a:fillRect/>
          </a:stretch>
        </p:blipFill>
        <p:spPr>
          <a:xfrm>
            <a:off x="5872480" y="742950"/>
            <a:ext cx="5796915" cy="5892800"/>
          </a:xfrm>
          <a:prstGeom prst="rect">
            <a:avLst/>
          </a:prstGeom>
          <a:noFill/>
          <a:ln w="9525">
            <a:noFill/>
          </a:ln>
        </p:spPr>
      </p:pic>
      <p:sp>
        <p:nvSpPr>
          <p:cNvPr id="6" name="文本框 5"/>
          <p:cNvSpPr txBox="1"/>
          <p:nvPr/>
        </p:nvSpPr>
        <p:spPr>
          <a:xfrm>
            <a:off x="3775710" y="2870200"/>
            <a:ext cx="4457700" cy="52197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800" b="1">
                <a:solidFill>
                  <a:schemeClr val="tx1"/>
                </a:solidFill>
                <a:latin typeface="华文楷体" panose="02010600040101010101" charset="-122"/>
                <a:ea typeface="华文楷体" panose="02010600040101010101" charset="-122"/>
              </a:rPr>
              <a:t>这是东京每个工作日的日常</a:t>
            </a:r>
            <a:endParaRPr lang="zh-CN" altLang="en-US" sz="2800" b="1">
              <a:solidFill>
                <a:schemeClr val="tx1"/>
              </a:solidFill>
              <a:latin typeface="华文楷体" panose="02010600040101010101" charset="-122"/>
              <a:ea typeface="华文楷体" panose="02010600040101010101" charset="-122"/>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0"/>
            <a:ext cx="11206480" cy="521970"/>
          </a:xfrm>
          <a:prstGeom prst="rect">
            <a:avLst/>
          </a:prstGeom>
          <a:noFill/>
        </p:spPr>
        <p:txBody>
          <a:bodyPr wrap="none" rtlCol="0">
            <a:spAutoFit/>
          </a:bodyPr>
          <a:p>
            <a:r>
              <a:rPr lang="zh-CN" altLang="en-US" sz="2800">
                <a:latin typeface="华文隶书" panose="02010800040101010101" charset="-122"/>
                <a:ea typeface="华文隶书" panose="02010800040101010101" charset="-122"/>
              </a:rPr>
              <a:t>东京、大阪等大城市如何在有限的土地内开拓出容纳那么多人的空间？</a:t>
            </a:r>
            <a:endParaRPr lang="zh-CN" altLang="en-US" sz="2800">
              <a:latin typeface="华文隶书" panose="02010800040101010101" charset="-122"/>
              <a:ea typeface="华文隶书" panose="02010800040101010101" charset="-122"/>
            </a:endParaRPr>
          </a:p>
        </p:txBody>
      </p:sp>
      <p:pic>
        <p:nvPicPr>
          <p:cNvPr id="112" name="图片 111"/>
          <p:cNvPicPr/>
          <p:nvPr/>
        </p:nvPicPr>
        <p:blipFill>
          <a:blip r:embed="rId1"/>
          <a:stretch>
            <a:fillRect/>
          </a:stretch>
        </p:blipFill>
        <p:spPr>
          <a:xfrm>
            <a:off x="6155055" y="767715"/>
            <a:ext cx="4784090" cy="2766060"/>
          </a:xfrm>
          <a:prstGeom prst="rect">
            <a:avLst/>
          </a:prstGeom>
          <a:noFill/>
          <a:ln w="9525">
            <a:noFill/>
          </a:ln>
        </p:spPr>
      </p:pic>
      <p:pic>
        <p:nvPicPr>
          <p:cNvPr id="107" name="图片 106"/>
          <p:cNvPicPr/>
          <p:nvPr/>
        </p:nvPicPr>
        <p:blipFill>
          <a:blip r:embed="rId2"/>
          <a:stretch>
            <a:fillRect/>
          </a:stretch>
        </p:blipFill>
        <p:spPr>
          <a:xfrm>
            <a:off x="278765" y="588010"/>
            <a:ext cx="4935220" cy="3413760"/>
          </a:xfrm>
          <a:prstGeom prst="rect">
            <a:avLst/>
          </a:prstGeom>
          <a:noFill/>
          <a:ln w="9525">
            <a:noFill/>
          </a:ln>
        </p:spPr>
      </p:pic>
      <p:pic>
        <p:nvPicPr>
          <p:cNvPr id="109" name="图片 108"/>
          <p:cNvPicPr/>
          <p:nvPr/>
        </p:nvPicPr>
        <p:blipFill>
          <a:blip r:embed="rId3"/>
          <a:stretch>
            <a:fillRect/>
          </a:stretch>
        </p:blipFill>
        <p:spPr>
          <a:xfrm>
            <a:off x="6155055" y="521970"/>
            <a:ext cx="4876800" cy="3257550"/>
          </a:xfrm>
          <a:prstGeom prst="rect">
            <a:avLst/>
          </a:prstGeom>
          <a:noFill/>
          <a:ln w="9525">
            <a:noFill/>
          </a:ln>
        </p:spPr>
      </p:pic>
      <p:pic>
        <p:nvPicPr>
          <p:cNvPr id="108" name="图片 107"/>
          <p:cNvPicPr/>
          <p:nvPr/>
        </p:nvPicPr>
        <p:blipFill>
          <a:blip r:embed="rId4"/>
          <a:stretch>
            <a:fillRect/>
          </a:stretch>
        </p:blipFill>
        <p:spPr>
          <a:xfrm>
            <a:off x="278765" y="588010"/>
            <a:ext cx="4822190" cy="3414395"/>
          </a:xfrm>
          <a:prstGeom prst="rect">
            <a:avLst/>
          </a:prstGeom>
          <a:noFill/>
          <a:ln w="9525">
            <a:noFill/>
          </a:ln>
        </p:spPr>
      </p:pic>
      <p:sp>
        <p:nvSpPr>
          <p:cNvPr id="3" name="文本框 2"/>
          <p:cNvSpPr txBox="1"/>
          <p:nvPr/>
        </p:nvSpPr>
        <p:spPr>
          <a:xfrm>
            <a:off x="956945" y="4160520"/>
            <a:ext cx="3465830" cy="521970"/>
          </a:xfrm>
          <a:prstGeom prst="rect">
            <a:avLst/>
          </a:prstGeom>
          <a:noFill/>
        </p:spPr>
        <p:txBody>
          <a:bodyPr wrap="square" rtlCol="0">
            <a:spAutoFit/>
          </a:bodyPr>
          <a:p>
            <a:pPr algn="ctr"/>
            <a:r>
              <a:rPr lang="en-US" altLang="zh-CN" sz="2800" b="1"/>
              <a:t>1. </a:t>
            </a:r>
            <a:r>
              <a:rPr lang="zh-CN" altLang="en-US" sz="2800" b="1"/>
              <a:t>合理的城市规划</a:t>
            </a:r>
            <a:endParaRPr lang="zh-CN" altLang="en-US" sz="2800" b="1"/>
          </a:p>
        </p:txBody>
      </p:sp>
      <p:sp>
        <p:nvSpPr>
          <p:cNvPr id="5" name="文本框 4"/>
          <p:cNvSpPr txBox="1"/>
          <p:nvPr/>
        </p:nvSpPr>
        <p:spPr>
          <a:xfrm>
            <a:off x="880745" y="4840605"/>
            <a:ext cx="4792980" cy="1753235"/>
          </a:xfrm>
          <a:prstGeom prst="rect">
            <a:avLst/>
          </a:prstGeom>
          <a:noFill/>
        </p:spPr>
        <p:txBody>
          <a:bodyPr wrap="none" rtlCol="0">
            <a:spAutoFit/>
          </a:bodyPr>
          <a:p>
            <a:pPr marL="342900" indent="-342900" fontAlgn="auto">
              <a:lnSpc>
                <a:spcPct val="150000"/>
              </a:lnSpc>
              <a:buFont typeface="Wingdings" panose="05000000000000000000" charset="0"/>
              <a:buChar char="l"/>
            </a:pPr>
            <a:r>
              <a:rPr lang="zh-CN" altLang="en-US" sz="2400">
                <a:latin typeface="华文楷体" panose="02010600040101010101" charset="-122"/>
                <a:ea typeface="华文楷体" panose="02010600040101010101" charset="-122"/>
              </a:rPr>
              <a:t>高建筑密度</a:t>
            </a:r>
            <a:endParaRPr lang="zh-CN" altLang="en-US" sz="2400">
              <a:latin typeface="华文楷体" panose="02010600040101010101" charset="-122"/>
              <a:ea typeface="华文楷体" panose="02010600040101010101" charset="-122"/>
            </a:endParaRPr>
          </a:p>
          <a:p>
            <a:pPr marL="342900" indent="-342900" fontAlgn="auto">
              <a:lnSpc>
                <a:spcPct val="150000"/>
              </a:lnSpc>
              <a:buFont typeface="Wingdings" panose="05000000000000000000" charset="0"/>
              <a:buChar char="l"/>
            </a:pPr>
            <a:r>
              <a:rPr lang="zh-CN" altLang="en-US" sz="2400">
                <a:latin typeface="华文楷体" panose="02010600040101010101" charset="-122"/>
                <a:ea typeface="华文楷体" panose="02010600040101010101" charset="-122"/>
              </a:rPr>
              <a:t>低层建筑和高层建筑的优化布局</a:t>
            </a:r>
            <a:endParaRPr lang="zh-CN" altLang="en-US" sz="2400">
              <a:latin typeface="华文楷体" panose="02010600040101010101" charset="-122"/>
              <a:ea typeface="华文楷体" panose="02010600040101010101" charset="-122"/>
            </a:endParaRPr>
          </a:p>
          <a:p>
            <a:pPr marL="342900" indent="-342900" fontAlgn="auto">
              <a:lnSpc>
                <a:spcPct val="150000"/>
              </a:lnSpc>
              <a:buFont typeface="Wingdings" panose="05000000000000000000" charset="0"/>
              <a:buChar char="l"/>
            </a:pPr>
            <a:r>
              <a:rPr lang="zh-CN" altLang="en-US" sz="2400">
                <a:latin typeface="华文楷体" panose="02010600040101010101" charset="-122"/>
                <a:ea typeface="华文楷体" panose="02010600040101010101" charset="-122"/>
              </a:rPr>
              <a:t>公寓式住房（住房面积小）</a:t>
            </a:r>
            <a:endParaRPr lang="zh-CN" altLang="en-US" sz="2400">
              <a:latin typeface="华文楷体" panose="02010600040101010101" charset="-122"/>
              <a:ea typeface="华文楷体" panose="02010600040101010101" charset="-122"/>
            </a:endParaRPr>
          </a:p>
        </p:txBody>
      </p:sp>
      <p:sp>
        <p:nvSpPr>
          <p:cNvPr id="4" name="文本框 3"/>
          <p:cNvSpPr txBox="1"/>
          <p:nvPr/>
        </p:nvSpPr>
        <p:spPr>
          <a:xfrm>
            <a:off x="6155055" y="4123690"/>
            <a:ext cx="4694555" cy="521970"/>
          </a:xfrm>
          <a:prstGeom prst="rect">
            <a:avLst/>
          </a:prstGeom>
          <a:noFill/>
        </p:spPr>
        <p:txBody>
          <a:bodyPr wrap="square" rtlCol="0">
            <a:spAutoFit/>
          </a:bodyPr>
          <a:p>
            <a:pPr algn="ctr"/>
            <a:r>
              <a:rPr lang="en-US" sz="2800" b="1">
                <a:latin typeface="微软雅黑" panose="020B0503020204020204" charset="-122"/>
                <a:ea typeface="微软雅黑" panose="020B0503020204020204" charset="-122"/>
              </a:rPr>
              <a:t>2.</a:t>
            </a:r>
            <a:r>
              <a:rPr lang="en-US" sz="2800" b="1"/>
              <a:t> </a:t>
            </a:r>
            <a:r>
              <a:rPr lang="zh-CN" altLang="en-US" sz="2800" b="1"/>
              <a:t>开挖出一座</a:t>
            </a:r>
            <a:r>
              <a:rPr lang="en-US" altLang="zh-CN" sz="2800" b="1"/>
              <a:t>“</a:t>
            </a:r>
            <a:r>
              <a:rPr lang="zh-CN" altLang="en-US" sz="2800" b="1"/>
              <a:t>地下城</a:t>
            </a:r>
            <a:r>
              <a:rPr lang="en-US" altLang="zh-CN" sz="2800" b="1"/>
              <a:t>”</a:t>
            </a:r>
            <a:endParaRPr lang="en-US" altLang="zh-CN" sz="2800" b="1"/>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0" y="0"/>
            <a:ext cx="11206480" cy="521970"/>
          </a:xfrm>
          <a:prstGeom prst="rect">
            <a:avLst/>
          </a:prstGeom>
          <a:noFill/>
        </p:spPr>
        <p:txBody>
          <a:bodyPr wrap="none" rtlCol="0">
            <a:spAutoFit/>
          </a:bodyPr>
          <a:p>
            <a:r>
              <a:rPr lang="zh-CN" altLang="en-US" sz="2800">
                <a:latin typeface="华文隶书" panose="02010800040101010101" charset="-122"/>
                <a:ea typeface="华文隶书" panose="02010800040101010101" charset="-122"/>
              </a:rPr>
              <a:t>东京、大阪等大城市如何在有限的土地内开拓出容纳那么多人的空间？</a:t>
            </a:r>
            <a:endParaRPr lang="zh-CN" altLang="en-US" sz="2800">
              <a:latin typeface="华文隶书" panose="02010800040101010101" charset="-122"/>
              <a:ea typeface="华文隶书" panose="02010800040101010101" charset="-122"/>
            </a:endParaRPr>
          </a:p>
        </p:txBody>
      </p:sp>
      <p:sp>
        <p:nvSpPr>
          <p:cNvPr id="3" name="文本框 2"/>
          <p:cNvSpPr txBox="1"/>
          <p:nvPr/>
        </p:nvSpPr>
        <p:spPr>
          <a:xfrm>
            <a:off x="1827530" y="4295140"/>
            <a:ext cx="2280285" cy="521970"/>
          </a:xfrm>
          <a:prstGeom prst="rect">
            <a:avLst/>
          </a:prstGeom>
          <a:noFill/>
        </p:spPr>
        <p:txBody>
          <a:bodyPr wrap="square" rtlCol="0">
            <a:spAutoFit/>
          </a:bodyPr>
          <a:p>
            <a:r>
              <a:rPr lang="en-US" altLang="zh-CN" sz="2800" b="1"/>
              <a:t>3. </a:t>
            </a:r>
            <a:r>
              <a:rPr lang="zh-CN" altLang="en-US" sz="2800" b="1"/>
              <a:t>填海造陆</a:t>
            </a:r>
            <a:endParaRPr lang="zh-CN" altLang="en-US" sz="2800" b="1"/>
          </a:p>
        </p:txBody>
      </p:sp>
      <p:pic>
        <p:nvPicPr>
          <p:cNvPr id="114" name="图片 113"/>
          <p:cNvPicPr/>
          <p:nvPr/>
        </p:nvPicPr>
        <p:blipFill>
          <a:blip r:embed="rId1"/>
          <a:stretch>
            <a:fillRect/>
          </a:stretch>
        </p:blipFill>
        <p:spPr>
          <a:xfrm>
            <a:off x="60960" y="587375"/>
            <a:ext cx="5621020" cy="3082925"/>
          </a:xfrm>
          <a:prstGeom prst="rect">
            <a:avLst/>
          </a:prstGeom>
          <a:noFill/>
          <a:ln w="9525">
            <a:noFill/>
          </a:ln>
        </p:spPr>
      </p:pic>
      <p:pic>
        <p:nvPicPr>
          <p:cNvPr id="115" name="图片 114"/>
          <p:cNvPicPr/>
          <p:nvPr/>
        </p:nvPicPr>
        <p:blipFill>
          <a:blip r:embed="rId2"/>
          <a:stretch>
            <a:fillRect/>
          </a:stretch>
        </p:blipFill>
        <p:spPr>
          <a:xfrm>
            <a:off x="6035040" y="587375"/>
            <a:ext cx="5441315" cy="3082925"/>
          </a:xfrm>
          <a:prstGeom prst="rect">
            <a:avLst/>
          </a:prstGeom>
          <a:noFill/>
          <a:ln w="9525">
            <a:noFill/>
          </a:ln>
        </p:spPr>
      </p:pic>
      <p:pic>
        <p:nvPicPr>
          <p:cNvPr id="116" name="图片 115"/>
          <p:cNvPicPr/>
          <p:nvPr/>
        </p:nvPicPr>
        <p:blipFill>
          <a:blip r:embed="rId3"/>
          <a:stretch>
            <a:fillRect/>
          </a:stretch>
        </p:blipFill>
        <p:spPr>
          <a:xfrm>
            <a:off x="6035040" y="3735705"/>
            <a:ext cx="5441950" cy="3075940"/>
          </a:xfrm>
          <a:prstGeom prst="rect">
            <a:avLst/>
          </a:prstGeom>
          <a:noFill/>
          <a:ln w="9525">
            <a:noFill/>
          </a:ln>
        </p:spPr>
      </p:pic>
      <p:pic>
        <p:nvPicPr>
          <p:cNvPr id="119" name="图片 118"/>
          <p:cNvPicPr/>
          <p:nvPr/>
        </p:nvPicPr>
        <p:blipFill>
          <a:blip r:embed="rId4"/>
          <a:stretch>
            <a:fillRect/>
          </a:stretch>
        </p:blipFill>
        <p:spPr>
          <a:xfrm>
            <a:off x="6266815" y="587375"/>
            <a:ext cx="4653915" cy="3058160"/>
          </a:xfrm>
          <a:prstGeom prst="rect">
            <a:avLst/>
          </a:prstGeom>
          <a:noFill/>
          <a:ln w="9525">
            <a:noFill/>
          </a:ln>
        </p:spPr>
      </p:pic>
      <p:pic>
        <p:nvPicPr>
          <p:cNvPr id="120" name="图片 119"/>
          <p:cNvPicPr/>
          <p:nvPr/>
        </p:nvPicPr>
        <p:blipFill>
          <a:blip r:embed="rId5"/>
          <a:srcRect t="19082" b="11414"/>
          <a:stretch>
            <a:fillRect/>
          </a:stretch>
        </p:blipFill>
        <p:spPr>
          <a:xfrm>
            <a:off x="6225540" y="3856355"/>
            <a:ext cx="5059680" cy="2834640"/>
          </a:xfrm>
          <a:prstGeom prst="rect">
            <a:avLst/>
          </a:prstGeom>
          <a:noFill/>
          <a:ln w="9525">
            <a:noFill/>
          </a:ln>
        </p:spPr>
      </p:pic>
      <p:pic>
        <p:nvPicPr>
          <p:cNvPr id="121" name="图片 120"/>
          <p:cNvPicPr/>
          <p:nvPr/>
        </p:nvPicPr>
        <p:blipFill>
          <a:blip r:embed="rId6"/>
          <a:stretch>
            <a:fillRect/>
          </a:stretch>
        </p:blipFill>
        <p:spPr>
          <a:xfrm>
            <a:off x="382905" y="587375"/>
            <a:ext cx="4665980" cy="3089275"/>
          </a:xfrm>
          <a:prstGeom prst="rect">
            <a:avLst/>
          </a:prstGeom>
          <a:noFill/>
          <a:ln w="9525">
            <a:noFill/>
          </a:ln>
        </p:spPr>
      </p:pic>
      <p:pic>
        <p:nvPicPr>
          <p:cNvPr id="122" name="图片 121"/>
          <p:cNvPicPr/>
          <p:nvPr/>
        </p:nvPicPr>
        <p:blipFill>
          <a:blip r:embed="rId7"/>
          <a:stretch>
            <a:fillRect/>
          </a:stretch>
        </p:blipFill>
        <p:spPr>
          <a:xfrm>
            <a:off x="6179820" y="735330"/>
            <a:ext cx="5105400" cy="5715000"/>
          </a:xfrm>
          <a:prstGeom prst="rect">
            <a:avLst/>
          </a:prstGeom>
          <a:noFill/>
          <a:ln w="9525">
            <a:noFill/>
          </a:ln>
        </p:spPr>
      </p:pic>
      <p:pic>
        <p:nvPicPr>
          <p:cNvPr id="123" name="图片 122"/>
          <p:cNvPicPr/>
          <p:nvPr/>
        </p:nvPicPr>
        <p:blipFill>
          <a:blip r:embed="rId8"/>
          <a:stretch>
            <a:fillRect/>
          </a:stretch>
        </p:blipFill>
        <p:spPr>
          <a:xfrm>
            <a:off x="383540" y="587375"/>
            <a:ext cx="5549265" cy="3642360"/>
          </a:xfrm>
          <a:prstGeom prst="rect">
            <a:avLst/>
          </a:prstGeom>
          <a:noFill/>
          <a:ln w="9525">
            <a:noFill/>
          </a:ln>
        </p:spPr>
      </p:pic>
      <p:sp>
        <p:nvSpPr>
          <p:cNvPr id="7" name="文本框 6"/>
          <p:cNvSpPr txBox="1"/>
          <p:nvPr/>
        </p:nvSpPr>
        <p:spPr>
          <a:xfrm>
            <a:off x="1270" y="4831715"/>
            <a:ext cx="5932805" cy="1753235"/>
          </a:xfrm>
          <a:prstGeom prst="rect">
            <a:avLst/>
          </a:prstGeom>
          <a:noFill/>
        </p:spPr>
        <p:txBody>
          <a:bodyPr wrap="square" rtlCol="0">
            <a:spAutoFit/>
          </a:bodyPr>
          <a:p>
            <a:pPr indent="0" algn="l" fontAlgn="auto">
              <a:lnSpc>
                <a:spcPct val="150000"/>
              </a:lnSpc>
              <a:buFont typeface="Wingdings" panose="05000000000000000000" charset="0"/>
              <a:buNone/>
            </a:pPr>
            <a:r>
              <a:rPr lang="zh-CN" altLang="en-US" sz="2400">
                <a:latin typeface="华文楷体" panose="02010600040101010101" charset="-122"/>
                <a:ea typeface="华文楷体" panose="02010600040101010101" charset="-122"/>
              </a:rPr>
              <a:t>近100年来，日本沿海城市近30%的地区是填海造地形成的，日本通过填海增加了近12万平方公里的土地。</a:t>
            </a:r>
            <a:endParaRPr lang="zh-CN" altLang="en-US" sz="2400">
              <a:latin typeface="华文楷体" panose="02010600040101010101" charset="-122"/>
              <a:ea typeface="华文楷体" panose="02010600040101010101" charset="-122"/>
            </a:endParaRPr>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085840" y="26670"/>
            <a:ext cx="6053455" cy="34150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l" fontAlgn="auto">
              <a:lnSpc>
                <a:spcPct val="150000"/>
              </a:lnSpc>
            </a:pPr>
            <a:r>
              <a:rPr lang="zh-CN" altLang="en-US" sz="2400" dirty="0">
                <a:solidFill>
                  <a:srgbClr val="000099"/>
                </a:solidFill>
                <a:latin typeface="华文楷体" panose="02010600040101010101" charset="-122"/>
                <a:ea typeface="华文楷体" panose="02010600040101010101" charset="-122"/>
                <a:cs typeface="华文楷体" panose="02010600040101010101" charset="-122"/>
                <a:sym typeface="+mn-ea"/>
              </a:rPr>
              <a:t>日本作为二战的发起者，给其他国家造成了严重伤害；作为战败国，自身也付出了很大代价。但是二战后它的经济能迅速恢复，</a:t>
            </a:r>
            <a:r>
              <a:rPr lang="zh-CN" altLang="en-US" sz="2400" b="1" dirty="0">
                <a:solidFill>
                  <a:srgbClr val="FF0000"/>
                </a:solidFill>
                <a:latin typeface="华文楷体" panose="02010600040101010101" charset="-122"/>
                <a:ea typeface="华文楷体" panose="02010600040101010101" charset="-122"/>
                <a:cs typeface="华文楷体" panose="02010600040101010101" charset="-122"/>
                <a:sym typeface="+mn-ea"/>
              </a:rPr>
              <a:t>成为目前亚洲唯一的发达国家</a:t>
            </a:r>
            <a:r>
              <a:rPr lang="zh-CN" altLang="en-US" sz="2400" dirty="0">
                <a:solidFill>
                  <a:srgbClr val="FF0000"/>
                </a:solidFill>
                <a:latin typeface="华文楷体" panose="02010600040101010101" charset="-122"/>
                <a:ea typeface="华文楷体" panose="02010600040101010101" charset="-122"/>
                <a:cs typeface="华文楷体" panose="02010600040101010101" charset="-122"/>
                <a:sym typeface="+mn-ea"/>
              </a:rPr>
              <a:t>，在</a:t>
            </a:r>
            <a:r>
              <a:rPr lang="en-US" altLang="zh-CN" sz="2400" dirty="0">
                <a:solidFill>
                  <a:srgbClr val="FF0000"/>
                </a:solidFill>
                <a:latin typeface="华文楷体" panose="02010600040101010101" charset="-122"/>
                <a:ea typeface="华文楷体" panose="02010600040101010101" charset="-122"/>
                <a:cs typeface="华文楷体" panose="02010600040101010101" charset="-122"/>
                <a:sym typeface="+mn-ea"/>
              </a:rPr>
              <a:t>2010</a:t>
            </a:r>
            <a:r>
              <a:rPr lang="zh-CN" altLang="en-US" sz="2400" dirty="0">
                <a:solidFill>
                  <a:srgbClr val="FF0000"/>
                </a:solidFill>
                <a:latin typeface="华文楷体" panose="02010600040101010101" charset="-122"/>
                <a:ea typeface="华文楷体" panose="02010600040101010101" charset="-122"/>
                <a:cs typeface="华文楷体" panose="02010600040101010101" charset="-122"/>
                <a:sym typeface="+mn-ea"/>
              </a:rPr>
              <a:t>年前</a:t>
            </a:r>
            <a:r>
              <a:rPr lang="en-US" altLang="zh-CN" sz="2400" dirty="0">
                <a:solidFill>
                  <a:srgbClr val="FF0000"/>
                </a:solidFill>
                <a:latin typeface="华文楷体" panose="02010600040101010101" charset="-122"/>
                <a:ea typeface="华文楷体" panose="02010600040101010101" charset="-122"/>
                <a:cs typeface="华文楷体" panose="02010600040101010101" charset="-122"/>
                <a:sym typeface="+mn-ea"/>
              </a:rPr>
              <a:t>GDP</a:t>
            </a:r>
            <a:r>
              <a:rPr lang="zh-CN" altLang="en-US" sz="2400" dirty="0">
                <a:solidFill>
                  <a:srgbClr val="FF0000"/>
                </a:solidFill>
                <a:latin typeface="华文楷体" panose="02010600040101010101" charset="-122"/>
                <a:ea typeface="华文楷体" panose="02010600040101010101" charset="-122"/>
                <a:cs typeface="华文楷体" panose="02010600040101010101" charset="-122"/>
                <a:sym typeface="+mn-ea"/>
              </a:rPr>
              <a:t>（国内生产总值，衡量国家或地区经济发展水平的指标）位居</a:t>
            </a:r>
            <a:r>
              <a:rPr lang="zh-CN" altLang="en-US" sz="2400" b="1" dirty="0">
                <a:solidFill>
                  <a:srgbClr val="FF0000"/>
                </a:solidFill>
                <a:latin typeface="华文楷体" panose="02010600040101010101" charset="-122"/>
                <a:ea typeface="华文楷体" panose="02010600040101010101" charset="-122"/>
                <a:cs typeface="华文楷体" panose="02010600040101010101" charset="-122"/>
                <a:sym typeface="+mn-ea"/>
              </a:rPr>
              <a:t>世界第二</a:t>
            </a:r>
            <a:r>
              <a:rPr lang="zh-CN" altLang="en-US" sz="2400" dirty="0">
                <a:solidFill>
                  <a:srgbClr val="FF0000"/>
                </a:solidFill>
                <a:latin typeface="华文楷体" panose="02010600040101010101" charset="-122"/>
                <a:ea typeface="华文楷体" panose="02010600040101010101" charset="-122"/>
                <a:cs typeface="华文楷体" panose="02010600040101010101" charset="-122"/>
                <a:sym typeface="+mn-ea"/>
              </a:rPr>
              <a:t>。</a:t>
            </a:r>
            <a:endParaRPr lang="zh-CN" altLang="en-US" sz="2400" dirty="0">
              <a:solidFill>
                <a:srgbClr val="FF0000"/>
              </a:solidFill>
              <a:latin typeface="华文楷体" panose="02010600040101010101" charset="-122"/>
              <a:ea typeface="华文楷体" panose="02010600040101010101" charset="-122"/>
              <a:cs typeface="华文楷体" panose="02010600040101010101" charset="-122"/>
              <a:sym typeface="+mn-ea"/>
            </a:endParaRPr>
          </a:p>
        </p:txBody>
      </p:sp>
      <p:pic>
        <p:nvPicPr>
          <p:cNvPr id="124" name="图片 123"/>
          <p:cNvPicPr/>
          <p:nvPr/>
        </p:nvPicPr>
        <p:blipFill>
          <a:blip r:embed="rId2"/>
          <a:stretch>
            <a:fillRect/>
          </a:stretch>
        </p:blipFill>
        <p:spPr>
          <a:xfrm>
            <a:off x="215900" y="0"/>
            <a:ext cx="5297170" cy="3410585"/>
          </a:xfrm>
          <a:prstGeom prst="rect">
            <a:avLst/>
          </a:prstGeom>
          <a:noFill/>
          <a:ln w="9525">
            <a:noFill/>
          </a:ln>
        </p:spPr>
      </p:pic>
      <p:pic>
        <p:nvPicPr>
          <p:cNvPr id="125" name="图片 124"/>
          <p:cNvPicPr/>
          <p:nvPr/>
        </p:nvPicPr>
        <p:blipFill>
          <a:blip r:embed="rId3"/>
          <a:stretch>
            <a:fillRect/>
          </a:stretch>
        </p:blipFill>
        <p:spPr>
          <a:xfrm>
            <a:off x="304800" y="57785"/>
            <a:ext cx="5207635" cy="3352800"/>
          </a:xfrm>
          <a:prstGeom prst="rect">
            <a:avLst/>
          </a:prstGeom>
          <a:noFill/>
          <a:ln w="9525">
            <a:noFill/>
          </a:ln>
        </p:spPr>
      </p:pic>
      <p:pic>
        <p:nvPicPr>
          <p:cNvPr id="126" name="图片 125"/>
          <p:cNvPicPr/>
          <p:nvPr/>
        </p:nvPicPr>
        <p:blipFill>
          <a:blip r:embed="rId4"/>
          <a:stretch>
            <a:fillRect/>
          </a:stretch>
        </p:blipFill>
        <p:spPr>
          <a:xfrm>
            <a:off x="492125" y="120015"/>
            <a:ext cx="4744720" cy="3352800"/>
          </a:xfrm>
          <a:prstGeom prst="rect">
            <a:avLst/>
          </a:prstGeom>
          <a:noFill/>
          <a:ln w="9525">
            <a:noFill/>
          </a:ln>
        </p:spPr>
      </p:pic>
      <p:pic>
        <p:nvPicPr>
          <p:cNvPr id="127" name="图片 126"/>
          <p:cNvPicPr/>
          <p:nvPr/>
        </p:nvPicPr>
        <p:blipFill>
          <a:blip r:embed="rId5"/>
          <a:stretch>
            <a:fillRect/>
          </a:stretch>
        </p:blipFill>
        <p:spPr>
          <a:xfrm>
            <a:off x="600710" y="120015"/>
            <a:ext cx="4429760" cy="3136265"/>
          </a:xfrm>
          <a:prstGeom prst="rect">
            <a:avLst/>
          </a:prstGeom>
          <a:noFill/>
          <a:ln w="9525">
            <a:noFill/>
          </a:ln>
        </p:spPr>
      </p:pic>
      <p:sp>
        <p:nvSpPr>
          <p:cNvPr id="5" name="文本框 4"/>
          <p:cNvSpPr txBox="1"/>
          <p:nvPr/>
        </p:nvSpPr>
        <p:spPr>
          <a:xfrm>
            <a:off x="2947035" y="3569335"/>
            <a:ext cx="6939280" cy="521970"/>
          </a:xfrm>
          <a:prstGeom prst="rect">
            <a:avLst/>
          </a:prstGeom>
          <a:noFill/>
        </p:spPr>
        <p:txBody>
          <a:bodyPr wrap="none" rtlCol="0">
            <a:spAutoFit/>
          </a:bodyPr>
          <a:p>
            <a:r>
              <a:rPr lang="zh-CN" altLang="en-US" sz="2800">
                <a:latin typeface="华文隶书" panose="02010800040101010101" charset="-122"/>
                <a:ea typeface="华文隶书" panose="02010800040101010101" charset="-122"/>
              </a:rPr>
              <a:t>日本是如何实现战后振兴和经济恢复的呢？</a:t>
            </a:r>
            <a:endParaRPr lang="zh-CN" altLang="en-US" sz="2800">
              <a:latin typeface="华文隶书" panose="02010800040101010101" charset="-122"/>
              <a:ea typeface="华文隶书" panose="02010800040101010101" charset="-122"/>
            </a:endParaRPr>
          </a:p>
        </p:txBody>
      </p:sp>
      <p:sp>
        <p:nvSpPr>
          <p:cNvPr id="6" name="文本框 5"/>
          <p:cNvSpPr txBox="1"/>
          <p:nvPr/>
        </p:nvSpPr>
        <p:spPr>
          <a:xfrm>
            <a:off x="1256665" y="4091305"/>
            <a:ext cx="9678670" cy="28613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algn="ctr" fontAlgn="auto">
              <a:lnSpc>
                <a:spcPct val="150000"/>
              </a:lnSpc>
            </a:pPr>
            <a:r>
              <a:rPr lang="zh-CN" altLang="en-US" sz="2400" b="1"/>
              <a:t>小链接</a:t>
            </a:r>
            <a:r>
              <a:rPr lang="en-US" altLang="zh-CN" sz="2400" b="1"/>
              <a:t>——</a:t>
            </a:r>
            <a:r>
              <a:rPr lang="zh-CN" altLang="en-US" sz="2400" b="1"/>
              <a:t>经济发展的产业结构</a:t>
            </a:r>
            <a:endParaRPr lang="zh-CN" altLang="en-US" sz="2400" b="1"/>
          </a:p>
          <a:p>
            <a:pPr algn="l" fontAlgn="auto">
              <a:lnSpc>
                <a:spcPct val="150000"/>
              </a:lnSpc>
            </a:pPr>
            <a:r>
              <a:rPr lang="zh-CN" altLang="en-US" sz="2400">
                <a:latin typeface="华文楷体" panose="02010600040101010101" charset="-122"/>
                <a:ea typeface="华文楷体" panose="02010600040101010101" charset="-122"/>
                <a:cs typeface="华文楷体" panose="02010600040101010101" charset="-122"/>
              </a:rPr>
              <a:t>第一产业：农业（种植业、林业、畜牧业、水产养殖业</a:t>
            </a:r>
            <a:r>
              <a:rPr lang="en-US" altLang="zh-CN" sz="2400">
                <a:latin typeface="华文楷体" panose="02010600040101010101" charset="-122"/>
                <a:ea typeface="华文楷体" panose="02010600040101010101" charset="-122"/>
                <a:cs typeface="华文楷体" panose="02010600040101010101" charset="-122"/>
              </a:rPr>
              <a:t>/</a:t>
            </a:r>
            <a:r>
              <a:rPr lang="zh-CN" altLang="en-US" sz="2400">
                <a:latin typeface="华文楷体" panose="02010600040101010101" charset="-122"/>
                <a:ea typeface="华文楷体" panose="02010600040101010101" charset="-122"/>
                <a:cs typeface="华文楷体" panose="02010600040101010101" charset="-122"/>
              </a:rPr>
              <a:t>渔业</a:t>
            </a:r>
            <a:r>
              <a:rPr lang="en-US" altLang="zh-CN" sz="2400">
                <a:latin typeface="华文楷体" panose="02010600040101010101" charset="-122"/>
                <a:ea typeface="华文楷体" panose="02010600040101010101" charset="-122"/>
                <a:cs typeface="华文楷体" panose="02010600040101010101" charset="-122"/>
              </a:rPr>
              <a:t>......</a:t>
            </a:r>
            <a:r>
              <a:rPr lang="zh-CN" altLang="en-US" sz="2400">
                <a:latin typeface="华文楷体" panose="02010600040101010101" charset="-122"/>
                <a:ea typeface="华文楷体" panose="02010600040101010101" charset="-122"/>
                <a:cs typeface="华文楷体" panose="02010600040101010101" charset="-122"/>
              </a:rPr>
              <a:t>）</a:t>
            </a:r>
            <a:endParaRPr lang="zh-CN" altLang="en-US" sz="2400">
              <a:latin typeface="华文楷体" panose="02010600040101010101" charset="-122"/>
              <a:ea typeface="华文楷体" panose="02010600040101010101" charset="-122"/>
              <a:cs typeface="华文楷体" panose="02010600040101010101" charset="-122"/>
            </a:endParaRPr>
          </a:p>
          <a:p>
            <a:pPr algn="l" fontAlgn="auto">
              <a:lnSpc>
                <a:spcPct val="150000"/>
              </a:lnSpc>
            </a:pPr>
            <a:r>
              <a:rPr lang="zh-CN" altLang="en-US" sz="2400">
                <a:latin typeface="华文楷体" panose="02010600040101010101" charset="-122"/>
                <a:ea typeface="华文楷体" panose="02010600040101010101" charset="-122"/>
                <a:cs typeface="华文楷体" panose="02010600040101010101" charset="-122"/>
              </a:rPr>
              <a:t>第二产业：加工制造业（机械制造业、钢铁业、汽车加工业</a:t>
            </a:r>
            <a:r>
              <a:rPr lang="en-US" altLang="zh-CN" sz="2400">
                <a:latin typeface="华文楷体" panose="02010600040101010101" charset="-122"/>
                <a:ea typeface="华文楷体" panose="02010600040101010101" charset="-122"/>
                <a:cs typeface="华文楷体" panose="02010600040101010101" charset="-122"/>
              </a:rPr>
              <a:t>......)</a:t>
            </a:r>
            <a:endParaRPr lang="zh-CN" altLang="en-US" sz="2400">
              <a:latin typeface="华文楷体" panose="02010600040101010101" charset="-122"/>
              <a:ea typeface="华文楷体" panose="02010600040101010101" charset="-122"/>
              <a:cs typeface="华文楷体" panose="02010600040101010101" charset="-122"/>
            </a:endParaRPr>
          </a:p>
          <a:p>
            <a:pPr algn="l" fontAlgn="auto">
              <a:lnSpc>
                <a:spcPct val="150000"/>
              </a:lnSpc>
            </a:pPr>
            <a:r>
              <a:rPr lang="zh-CN" altLang="en-US" sz="2400">
                <a:latin typeface="华文楷体" panose="02010600040101010101" charset="-122"/>
                <a:ea typeface="华文楷体" panose="02010600040101010101" charset="-122"/>
                <a:cs typeface="华文楷体" panose="02010600040101010101" charset="-122"/>
              </a:rPr>
              <a:t>第三产业：服务业（批发和零售业，交通运输业，旅游业，住宿和餐饮业，软件和信息技术行业，金融业</a:t>
            </a:r>
            <a:r>
              <a:rPr lang="en-US" altLang="zh-CN" sz="2400">
                <a:latin typeface="华文楷体" panose="02010600040101010101" charset="-122"/>
                <a:ea typeface="华文楷体" panose="02010600040101010101" charset="-122"/>
                <a:cs typeface="华文楷体" panose="02010600040101010101" charset="-122"/>
              </a:rPr>
              <a:t>......</a:t>
            </a:r>
            <a:r>
              <a:rPr lang="zh-CN" altLang="en-US" sz="2400">
                <a:latin typeface="华文楷体" panose="02010600040101010101" charset="-122"/>
                <a:ea typeface="华文楷体" panose="02010600040101010101" charset="-122"/>
                <a:cs typeface="华文楷体" panose="02010600040101010101" charset="-122"/>
              </a:rPr>
              <a:t>）</a:t>
            </a:r>
            <a:endParaRPr lang="zh-CN" altLang="en-US" sz="2400">
              <a:latin typeface="华文楷体" panose="02010600040101010101" charset="-122"/>
              <a:ea typeface="华文楷体" panose="02010600040101010101" charset="-122"/>
              <a:cs typeface="华文楷体" panose="02010600040101010101" charset="-122"/>
            </a:endParaRPr>
          </a:p>
        </p:txBody>
      </p:sp>
      <p:graphicFrame>
        <p:nvGraphicFramePr>
          <p:cNvPr id="9" name="图表 8" descr="7b0a202020202263686172745265734964223a20223230343733313132220a7d0a"/>
          <p:cNvGraphicFramePr/>
          <p:nvPr/>
        </p:nvGraphicFramePr>
        <p:xfrm>
          <a:off x="215900" y="58420"/>
          <a:ext cx="5478780" cy="4032885"/>
        </p:xfrm>
        <a:graphic>
          <a:graphicData uri="http://schemas.openxmlformats.org/drawingml/2006/chart">
            <c:chart xmlns:c="http://schemas.openxmlformats.org/drawingml/2006/chart" xmlns:r="http://schemas.openxmlformats.org/officeDocument/2006/relationships" r:id="rId1"/>
          </a:graphicData>
        </a:graphic>
      </p:graphicFrame>
      <p:sp>
        <p:nvSpPr>
          <p:cNvPr id="2" name="文本框 1"/>
          <p:cNvSpPr txBox="1"/>
          <p:nvPr/>
        </p:nvSpPr>
        <p:spPr>
          <a:xfrm>
            <a:off x="10534015" y="3472815"/>
            <a:ext cx="1605280" cy="52197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800" b="1">
                <a:solidFill>
                  <a:srgbClr val="FF0000"/>
                </a:solidFill>
              </a:rPr>
              <a:t>经济大国</a:t>
            </a:r>
            <a:endParaRPr lang="zh-CN" altLang="en-US" sz="2800" b="1">
              <a:solidFill>
                <a:srgbClr val="FF0000"/>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6" grpId="0" animBg="1"/>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60082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第一产业（渔业）</a:t>
            </a:r>
            <a:endParaRPr lang="zh-CN" altLang="en-US" sz="2800" b="1"/>
          </a:p>
        </p:txBody>
      </p:sp>
      <p:pic>
        <p:nvPicPr>
          <p:cNvPr id="14" name="图片 13"/>
          <p:cNvPicPr>
            <a:picLocks noChangeAspect="1"/>
          </p:cNvPicPr>
          <p:nvPr/>
        </p:nvPicPr>
        <p:blipFill>
          <a:blip r:embed="rId1">
            <a:lum contrast="24000"/>
          </a:blip>
          <a:stretch>
            <a:fillRect/>
          </a:stretch>
        </p:blipFill>
        <p:spPr>
          <a:xfrm>
            <a:off x="0" y="699770"/>
            <a:ext cx="5603240" cy="5743575"/>
          </a:xfrm>
          <a:prstGeom prst="rect">
            <a:avLst/>
          </a:prstGeom>
        </p:spPr>
      </p:pic>
      <p:sp>
        <p:nvSpPr>
          <p:cNvPr id="3" name="矩形 2"/>
          <p:cNvSpPr/>
          <p:nvPr/>
        </p:nvSpPr>
        <p:spPr>
          <a:xfrm>
            <a:off x="3862705" y="1688465"/>
            <a:ext cx="1177925" cy="109918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燕尾形箭头 3"/>
          <p:cNvSpPr/>
          <p:nvPr/>
        </p:nvSpPr>
        <p:spPr>
          <a:xfrm rot="20160000">
            <a:off x="5211445" y="1791335"/>
            <a:ext cx="1057910" cy="454660"/>
          </a:xfrm>
          <a:prstGeom prst="notchedRightArrow">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9" name="图片 108"/>
          <p:cNvPicPr/>
          <p:nvPr/>
        </p:nvPicPr>
        <p:blipFill>
          <a:blip r:embed="rId2"/>
          <a:srcRect b="11533"/>
          <a:stretch>
            <a:fillRect/>
          </a:stretch>
        </p:blipFill>
        <p:spPr>
          <a:xfrm>
            <a:off x="6687820" y="0"/>
            <a:ext cx="4504055" cy="2988945"/>
          </a:xfrm>
          <a:prstGeom prst="rect">
            <a:avLst/>
          </a:prstGeom>
          <a:noFill/>
          <a:ln w="9525">
            <a:noFill/>
          </a:ln>
        </p:spPr>
      </p:pic>
      <p:pic>
        <p:nvPicPr>
          <p:cNvPr id="110" name="图片 109"/>
          <p:cNvPicPr/>
          <p:nvPr/>
        </p:nvPicPr>
        <p:blipFill>
          <a:blip r:embed="rId3"/>
          <a:stretch>
            <a:fillRect/>
          </a:stretch>
        </p:blipFill>
        <p:spPr>
          <a:xfrm>
            <a:off x="6687820" y="3353435"/>
            <a:ext cx="4504055" cy="3089910"/>
          </a:xfrm>
          <a:prstGeom prst="rect">
            <a:avLst/>
          </a:prstGeom>
          <a:noFill/>
          <a:ln w="9525">
            <a:noFill/>
          </a:ln>
        </p:spPr>
      </p:pic>
      <p:sp>
        <p:nvSpPr>
          <p:cNvPr id="5" name="文本框 4"/>
          <p:cNvSpPr txBox="1"/>
          <p:nvPr/>
        </p:nvSpPr>
        <p:spPr>
          <a:xfrm>
            <a:off x="3471545" y="991235"/>
            <a:ext cx="1960880" cy="52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p>
            <a:r>
              <a:rPr lang="zh-CN" altLang="en-US" sz="2800">
                <a:latin typeface="华文隶书" panose="02010800040101010101" charset="-122"/>
                <a:ea typeface="华文隶书" panose="02010800040101010101" charset="-122"/>
              </a:rPr>
              <a:t>北海道渔场</a:t>
            </a:r>
            <a:endParaRPr lang="zh-CN" altLang="en-US" sz="2800">
              <a:latin typeface="华文隶书" panose="02010800040101010101" charset="-122"/>
              <a:ea typeface="华文隶书" panose="02010800040101010101" charset="-122"/>
            </a:endParaRPr>
          </a:p>
        </p:txBody>
      </p:sp>
      <p:sp>
        <p:nvSpPr>
          <p:cNvPr id="6" name="燕尾形箭头 5"/>
          <p:cNvSpPr/>
          <p:nvPr/>
        </p:nvSpPr>
        <p:spPr>
          <a:xfrm rot="2880000">
            <a:off x="5282565" y="3048635"/>
            <a:ext cx="1333500" cy="454660"/>
          </a:xfrm>
          <a:prstGeom prst="notchedRightArrow">
            <a:avLst/>
          </a:prstGeom>
          <a:noFill/>
          <a:ln>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8766810" y="0"/>
            <a:ext cx="3425190"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solidFill>
                  <a:srgbClr val="FF0000"/>
                </a:solidFill>
              </a:rPr>
              <a:t>日本渔业发达，邻近北海道渔场。</a:t>
            </a:r>
            <a:endParaRPr lang="zh-CN" altLang="en-US" sz="2400" b="1">
              <a:solidFill>
                <a:srgbClr val="FF0000"/>
              </a:solidFill>
            </a:endParaRPr>
          </a:p>
        </p:txBody>
      </p:sp>
      <p:pic>
        <p:nvPicPr>
          <p:cNvPr id="111" name="图片 110"/>
          <p:cNvPicPr/>
          <p:nvPr/>
        </p:nvPicPr>
        <p:blipFill>
          <a:blip r:embed="rId4"/>
          <a:stretch>
            <a:fillRect/>
          </a:stretch>
        </p:blipFill>
        <p:spPr>
          <a:xfrm>
            <a:off x="6687820" y="3508375"/>
            <a:ext cx="4667250" cy="2780030"/>
          </a:xfrm>
          <a:prstGeom prst="rect">
            <a:avLst/>
          </a:prstGeom>
          <a:noFill/>
          <a:ln w="9525">
            <a:noFill/>
          </a:ln>
        </p:spPr>
      </p:pic>
      <p:pic>
        <p:nvPicPr>
          <p:cNvPr id="112" name="图片 111"/>
          <p:cNvPicPr/>
          <p:nvPr/>
        </p:nvPicPr>
        <p:blipFill>
          <a:blip r:embed="rId5"/>
          <a:stretch>
            <a:fillRect/>
          </a:stretch>
        </p:blipFill>
        <p:spPr>
          <a:xfrm>
            <a:off x="6316345" y="788670"/>
            <a:ext cx="2453005" cy="2453005"/>
          </a:xfrm>
          <a:prstGeom prst="rect">
            <a:avLst/>
          </a:prstGeom>
          <a:noFill/>
          <a:ln w="9525">
            <a:noFill/>
          </a:ln>
        </p:spPr>
      </p:pic>
      <p:pic>
        <p:nvPicPr>
          <p:cNvPr id="7" name="图片 6"/>
          <p:cNvPicPr/>
          <p:nvPr/>
        </p:nvPicPr>
        <p:blipFill>
          <a:blip r:embed="rId6"/>
          <a:srcRect t="34522" r="21370" b="53030"/>
          <a:stretch>
            <a:fillRect/>
          </a:stretch>
        </p:blipFill>
        <p:spPr>
          <a:xfrm>
            <a:off x="253365" y="5765165"/>
            <a:ext cx="5349875" cy="678180"/>
          </a:xfrm>
          <a:prstGeom prst="rect">
            <a:avLst/>
          </a:prstGeom>
          <a:noFill/>
          <a:ln w="9525">
            <a:noFill/>
          </a:ln>
        </p:spPr>
      </p:pic>
      <p:sp>
        <p:nvSpPr>
          <p:cNvPr id="8" name="文本框 7"/>
          <p:cNvSpPr txBox="1"/>
          <p:nvPr/>
        </p:nvSpPr>
        <p:spPr>
          <a:xfrm>
            <a:off x="1076325" y="5843270"/>
            <a:ext cx="334010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a:solidFill>
                  <a:srgbClr val="FF0000"/>
                </a:solidFill>
                <a:latin typeface="华文隶书" panose="02010800040101010101" charset="-122"/>
                <a:ea typeface="华文隶书" panose="02010800040101010101" charset="-122"/>
                <a:cs typeface="华文行楷" panose="02010800040101010101" charset="-122"/>
              </a:rPr>
              <a:t>7.</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品日本特色美食</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bldLvl="0" animBg="1"/>
      <p:bldP spid="4" grpId="0" animBg="1"/>
      <p:bldP spid="6" grpId="0" animBg="1"/>
      <p:bldP spid="2" grpId="0" bldLvl="0" animBg="1"/>
      <p:bldP spid="8"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54494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第一产业（种植业）</a:t>
            </a:r>
            <a:endParaRPr lang="zh-CN" altLang="en-US" sz="2800" b="1"/>
          </a:p>
        </p:txBody>
      </p:sp>
      <p:pic>
        <p:nvPicPr>
          <p:cNvPr id="14" name="图片 13"/>
          <p:cNvPicPr>
            <a:picLocks noChangeAspect="1"/>
          </p:cNvPicPr>
          <p:nvPr/>
        </p:nvPicPr>
        <p:blipFill>
          <a:blip r:embed="rId1">
            <a:lum contrast="24000"/>
          </a:blip>
          <a:stretch>
            <a:fillRect/>
          </a:stretch>
        </p:blipFill>
        <p:spPr>
          <a:xfrm>
            <a:off x="0" y="699770"/>
            <a:ext cx="5603240" cy="5743575"/>
          </a:xfrm>
          <a:prstGeom prst="rect">
            <a:avLst/>
          </a:prstGeom>
        </p:spPr>
      </p:pic>
      <p:sp>
        <p:nvSpPr>
          <p:cNvPr id="2" name="文本框 1"/>
          <p:cNvSpPr txBox="1"/>
          <p:nvPr/>
        </p:nvSpPr>
        <p:spPr>
          <a:xfrm>
            <a:off x="7129145" y="87630"/>
            <a:ext cx="4907280"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solidFill>
                  <a:srgbClr val="FF0000"/>
                </a:solidFill>
              </a:rPr>
              <a:t>日本多山地和丘陵、少平原的地形决定了其无法大规模发展种植业。</a:t>
            </a:r>
            <a:endParaRPr lang="zh-CN" altLang="en-US" sz="2400" b="1">
              <a:solidFill>
                <a:srgbClr val="FF0000"/>
              </a:solidFill>
            </a:endParaRPr>
          </a:p>
        </p:txBody>
      </p:sp>
      <p:pic>
        <p:nvPicPr>
          <p:cNvPr id="104" name="图片 103"/>
          <p:cNvPicPr/>
          <p:nvPr/>
        </p:nvPicPr>
        <p:blipFill>
          <a:blip r:embed="rId2"/>
          <a:stretch>
            <a:fillRect/>
          </a:stretch>
        </p:blipFill>
        <p:spPr>
          <a:xfrm>
            <a:off x="5709285" y="1539240"/>
            <a:ext cx="3827145" cy="2356485"/>
          </a:xfrm>
          <a:prstGeom prst="rect">
            <a:avLst/>
          </a:prstGeom>
          <a:noFill/>
          <a:ln w="9525">
            <a:noFill/>
          </a:ln>
        </p:spPr>
      </p:pic>
      <p:pic>
        <p:nvPicPr>
          <p:cNvPr id="105" name="图片 104"/>
          <p:cNvPicPr/>
          <p:nvPr/>
        </p:nvPicPr>
        <p:blipFill>
          <a:blip r:embed="rId3"/>
          <a:stretch>
            <a:fillRect/>
          </a:stretch>
        </p:blipFill>
        <p:spPr>
          <a:xfrm>
            <a:off x="5709285" y="4148455"/>
            <a:ext cx="3807460" cy="2499360"/>
          </a:xfrm>
          <a:prstGeom prst="rect">
            <a:avLst/>
          </a:prstGeom>
          <a:noFill/>
          <a:ln w="9525">
            <a:noFill/>
          </a:ln>
        </p:spPr>
      </p:pic>
      <p:sp>
        <p:nvSpPr>
          <p:cNvPr id="10" name="文本框 9"/>
          <p:cNvSpPr txBox="1"/>
          <p:nvPr/>
        </p:nvSpPr>
        <p:spPr>
          <a:xfrm>
            <a:off x="9826625" y="2962275"/>
            <a:ext cx="2209800" cy="23069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solidFill>
                  <a:srgbClr val="FF0000"/>
                </a:solidFill>
              </a:rPr>
              <a:t>日本农作物精耕细作，单位面积产量高，现代化程度高。</a:t>
            </a:r>
            <a:endParaRPr lang="zh-CN" altLang="en-US" sz="2400" b="1">
              <a:solidFill>
                <a:srgbClr val="FF0000"/>
              </a:solidFill>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0"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60082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第一产业</a:t>
            </a:r>
            <a:endParaRPr lang="zh-CN" altLang="en-US" sz="2800" b="1"/>
          </a:p>
        </p:txBody>
      </p:sp>
      <p:sp>
        <p:nvSpPr>
          <p:cNvPr id="2" name="文本框 1"/>
          <p:cNvSpPr txBox="1"/>
          <p:nvPr/>
        </p:nvSpPr>
        <p:spPr>
          <a:xfrm>
            <a:off x="7779385" y="0"/>
            <a:ext cx="4412615"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solidFill>
                  <a:srgbClr val="FF0000"/>
                </a:solidFill>
                <a:latin typeface="+mn-ea"/>
              </a:rPr>
              <a:t>日本由于人口众多，粮食无法保证自给自足，需大量进口。</a:t>
            </a:r>
            <a:endParaRPr lang="zh-CN" altLang="en-US" sz="2400" b="1">
              <a:solidFill>
                <a:srgbClr val="FF0000"/>
              </a:solidFill>
              <a:latin typeface="+mn-ea"/>
            </a:endParaRPr>
          </a:p>
        </p:txBody>
      </p:sp>
      <p:sp>
        <p:nvSpPr>
          <p:cNvPr id="5" name="文本框 4"/>
          <p:cNvSpPr txBox="1"/>
          <p:nvPr/>
        </p:nvSpPr>
        <p:spPr>
          <a:xfrm>
            <a:off x="-15240" y="626745"/>
            <a:ext cx="8006080" cy="521970"/>
          </a:xfrm>
          <a:prstGeom prst="rect">
            <a:avLst/>
          </a:prstGeom>
          <a:noFill/>
        </p:spPr>
        <p:txBody>
          <a:bodyPr wrap="none" rtlCol="0">
            <a:spAutoFit/>
          </a:bodyPr>
          <a:p>
            <a:pPr algn="l"/>
            <a:r>
              <a:rPr lang="zh-CN" altLang="en-US" sz="2800">
                <a:solidFill>
                  <a:srgbClr val="0070C0"/>
                </a:solidFill>
                <a:latin typeface="华文隶书" panose="02010800040101010101" charset="-122"/>
                <a:ea typeface="华文隶书" panose="02010800040101010101" charset="-122"/>
              </a:rPr>
              <a:t>日本成为仅次于美国的世界第二大农产品进口国。</a:t>
            </a:r>
            <a:endParaRPr lang="zh-CN" altLang="en-US" sz="2800">
              <a:solidFill>
                <a:srgbClr val="0070C0"/>
              </a:solidFill>
              <a:latin typeface="华文隶书" panose="02010800040101010101" charset="-122"/>
              <a:ea typeface="华文隶书" panose="02010800040101010101" charset="-122"/>
            </a:endParaRPr>
          </a:p>
        </p:txBody>
      </p:sp>
      <p:pic>
        <p:nvPicPr>
          <p:cNvPr id="6" name="图片 5"/>
          <p:cNvPicPr>
            <a:picLocks noChangeAspect="1"/>
          </p:cNvPicPr>
          <p:nvPr/>
        </p:nvPicPr>
        <p:blipFill>
          <a:blip r:embed="rId1"/>
          <a:srcRect b="3761"/>
          <a:stretch>
            <a:fillRect/>
          </a:stretch>
        </p:blipFill>
        <p:spPr>
          <a:xfrm>
            <a:off x="290830" y="1253490"/>
            <a:ext cx="11797030" cy="5090160"/>
          </a:xfrm>
          <a:prstGeom prst="rect">
            <a:avLst/>
          </a:prstGeom>
        </p:spPr>
      </p:pic>
      <p:sp>
        <p:nvSpPr>
          <p:cNvPr id="7" name="文本框 6"/>
          <p:cNvSpPr txBox="1"/>
          <p:nvPr/>
        </p:nvSpPr>
        <p:spPr>
          <a:xfrm>
            <a:off x="9906000" y="2818130"/>
            <a:ext cx="792480" cy="460375"/>
          </a:xfrm>
          <a:prstGeom prst="rect">
            <a:avLst/>
          </a:prstGeom>
          <a:solidFill>
            <a:srgbClr val="FF000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大豆</a:t>
            </a:r>
            <a:endParaRPr lang="zh-CN" altLang="en-US" sz="2400">
              <a:solidFill>
                <a:schemeClr val="bg1"/>
              </a:solidFill>
              <a:latin typeface="华文隶书" panose="02010800040101010101" charset="-122"/>
              <a:ea typeface="华文隶书" panose="02010800040101010101" charset="-122"/>
            </a:endParaRPr>
          </a:p>
        </p:txBody>
      </p:sp>
      <p:sp>
        <p:nvSpPr>
          <p:cNvPr id="8" name="文本框 7"/>
          <p:cNvSpPr txBox="1"/>
          <p:nvPr/>
        </p:nvSpPr>
        <p:spPr>
          <a:xfrm>
            <a:off x="10870565" y="4601845"/>
            <a:ext cx="792480" cy="460375"/>
          </a:xfrm>
          <a:prstGeom prst="rect">
            <a:avLst/>
          </a:prstGeom>
          <a:solidFill>
            <a:srgbClr val="FF000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大豆</a:t>
            </a:r>
            <a:endParaRPr lang="zh-CN" altLang="en-US" sz="2400">
              <a:solidFill>
                <a:schemeClr val="bg1"/>
              </a:solidFill>
              <a:latin typeface="华文隶书" panose="02010800040101010101" charset="-122"/>
              <a:ea typeface="华文隶书" panose="02010800040101010101" charset="-122"/>
            </a:endParaRPr>
          </a:p>
        </p:txBody>
      </p:sp>
      <p:sp>
        <p:nvSpPr>
          <p:cNvPr id="9" name="文本框 8"/>
          <p:cNvSpPr txBox="1"/>
          <p:nvPr/>
        </p:nvSpPr>
        <p:spPr>
          <a:xfrm>
            <a:off x="3270885" y="2479040"/>
            <a:ext cx="792480" cy="460375"/>
          </a:xfrm>
          <a:prstGeom prst="rect">
            <a:avLst/>
          </a:prstGeom>
          <a:solidFill>
            <a:srgbClr val="FF000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大豆</a:t>
            </a:r>
            <a:endParaRPr lang="zh-CN" altLang="en-US" sz="2400">
              <a:solidFill>
                <a:schemeClr val="bg1"/>
              </a:solidFill>
              <a:latin typeface="华文隶书" panose="02010800040101010101" charset="-122"/>
              <a:ea typeface="华文隶书" panose="02010800040101010101" charset="-122"/>
            </a:endParaRPr>
          </a:p>
        </p:txBody>
      </p:sp>
      <p:sp>
        <p:nvSpPr>
          <p:cNvPr id="10" name="文本框 9"/>
          <p:cNvSpPr txBox="1"/>
          <p:nvPr/>
        </p:nvSpPr>
        <p:spPr>
          <a:xfrm>
            <a:off x="10752455" y="2818130"/>
            <a:ext cx="792480" cy="460375"/>
          </a:xfrm>
          <a:prstGeom prst="rect">
            <a:avLst/>
          </a:prstGeom>
          <a:solidFill>
            <a:srgbClr val="FFC00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小麦</a:t>
            </a:r>
            <a:endParaRPr lang="zh-CN" altLang="en-US" sz="2400">
              <a:solidFill>
                <a:schemeClr val="bg1"/>
              </a:solidFill>
              <a:latin typeface="华文隶书" panose="02010800040101010101" charset="-122"/>
              <a:ea typeface="华文隶书" panose="02010800040101010101" charset="-122"/>
            </a:endParaRPr>
          </a:p>
        </p:txBody>
      </p:sp>
      <p:sp>
        <p:nvSpPr>
          <p:cNvPr id="11" name="文本框 10"/>
          <p:cNvSpPr txBox="1"/>
          <p:nvPr/>
        </p:nvSpPr>
        <p:spPr>
          <a:xfrm>
            <a:off x="5036185" y="5395595"/>
            <a:ext cx="792480" cy="460375"/>
          </a:xfrm>
          <a:prstGeom prst="rect">
            <a:avLst/>
          </a:prstGeom>
          <a:solidFill>
            <a:srgbClr val="FFC00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小麦</a:t>
            </a:r>
            <a:endParaRPr lang="zh-CN" altLang="en-US" sz="2400">
              <a:solidFill>
                <a:schemeClr val="bg1"/>
              </a:solidFill>
              <a:latin typeface="华文隶书" panose="02010800040101010101" charset="-122"/>
              <a:ea typeface="华文隶书" panose="02010800040101010101" charset="-122"/>
            </a:endParaRPr>
          </a:p>
        </p:txBody>
      </p:sp>
      <p:sp>
        <p:nvSpPr>
          <p:cNvPr id="12" name="文本框 11"/>
          <p:cNvSpPr txBox="1"/>
          <p:nvPr/>
        </p:nvSpPr>
        <p:spPr>
          <a:xfrm>
            <a:off x="9654540" y="1851025"/>
            <a:ext cx="792480" cy="460375"/>
          </a:xfrm>
          <a:prstGeom prst="rect">
            <a:avLst/>
          </a:prstGeom>
          <a:solidFill>
            <a:srgbClr val="FFC00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小麦</a:t>
            </a:r>
            <a:endParaRPr lang="zh-CN" altLang="en-US" sz="2400">
              <a:solidFill>
                <a:schemeClr val="bg1"/>
              </a:solidFill>
              <a:latin typeface="华文隶书" panose="02010800040101010101" charset="-122"/>
              <a:ea typeface="华文隶书" panose="02010800040101010101" charset="-122"/>
            </a:endParaRPr>
          </a:p>
        </p:txBody>
      </p:sp>
      <p:sp>
        <p:nvSpPr>
          <p:cNvPr id="15" name="文本框 14"/>
          <p:cNvSpPr txBox="1"/>
          <p:nvPr/>
        </p:nvSpPr>
        <p:spPr>
          <a:xfrm>
            <a:off x="10752455" y="3278505"/>
            <a:ext cx="794385" cy="460375"/>
          </a:xfrm>
          <a:prstGeom prst="rect">
            <a:avLst/>
          </a:prstGeom>
          <a:solidFill>
            <a:srgbClr val="FFFF00"/>
          </a:solidFill>
        </p:spPr>
        <p:txBody>
          <a:bodyPr wrap="square" rtlCol="0">
            <a:spAutoFit/>
          </a:bodyPr>
          <a:p>
            <a:pPr algn="ctr"/>
            <a:r>
              <a:rPr lang="zh-CN" altLang="en-US" sz="2400">
                <a:latin typeface="华文隶书" panose="02010800040101010101" charset="-122"/>
                <a:ea typeface="华文隶书" panose="02010800040101010101" charset="-122"/>
              </a:rPr>
              <a:t>玉米</a:t>
            </a:r>
            <a:endParaRPr lang="zh-CN" altLang="en-US" sz="2400">
              <a:latin typeface="华文隶书" panose="02010800040101010101" charset="-122"/>
              <a:ea typeface="华文隶书" panose="02010800040101010101" charset="-122"/>
            </a:endParaRPr>
          </a:p>
        </p:txBody>
      </p:sp>
      <p:sp>
        <p:nvSpPr>
          <p:cNvPr id="16" name="文本框 15"/>
          <p:cNvSpPr txBox="1"/>
          <p:nvPr/>
        </p:nvSpPr>
        <p:spPr>
          <a:xfrm>
            <a:off x="1454785" y="4601845"/>
            <a:ext cx="792480" cy="460375"/>
          </a:xfrm>
          <a:prstGeom prst="rect">
            <a:avLst/>
          </a:prstGeom>
          <a:solidFill>
            <a:srgbClr val="00B0F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水果</a:t>
            </a:r>
            <a:endParaRPr lang="zh-CN" altLang="en-US" sz="2400">
              <a:solidFill>
                <a:schemeClr val="bg1"/>
              </a:solidFill>
              <a:latin typeface="华文隶书" panose="02010800040101010101" charset="-122"/>
              <a:ea typeface="华文隶书" panose="02010800040101010101" charset="-122"/>
            </a:endParaRPr>
          </a:p>
        </p:txBody>
      </p:sp>
      <p:sp>
        <p:nvSpPr>
          <p:cNvPr id="17" name="文本框 16"/>
          <p:cNvSpPr txBox="1"/>
          <p:nvPr/>
        </p:nvSpPr>
        <p:spPr>
          <a:xfrm>
            <a:off x="6405880" y="5062220"/>
            <a:ext cx="792480" cy="460375"/>
          </a:xfrm>
          <a:prstGeom prst="rect">
            <a:avLst/>
          </a:prstGeom>
          <a:solidFill>
            <a:srgbClr val="00B0F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水果</a:t>
            </a:r>
            <a:endParaRPr lang="zh-CN" altLang="en-US" sz="2400">
              <a:solidFill>
                <a:schemeClr val="bg1"/>
              </a:solidFill>
              <a:latin typeface="华文隶书" panose="02010800040101010101" charset="-122"/>
              <a:ea typeface="华文隶书" panose="02010800040101010101" charset="-122"/>
            </a:endParaRPr>
          </a:p>
        </p:txBody>
      </p:sp>
      <p:sp>
        <p:nvSpPr>
          <p:cNvPr id="18" name="文本框 17"/>
          <p:cNvSpPr txBox="1"/>
          <p:nvPr/>
        </p:nvSpPr>
        <p:spPr>
          <a:xfrm>
            <a:off x="5502275" y="3622675"/>
            <a:ext cx="792480" cy="460375"/>
          </a:xfrm>
          <a:prstGeom prst="rect">
            <a:avLst/>
          </a:prstGeom>
          <a:solidFill>
            <a:srgbClr val="00B0F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水果</a:t>
            </a:r>
            <a:endParaRPr lang="zh-CN" altLang="en-US" sz="2400">
              <a:solidFill>
                <a:schemeClr val="bg1"/>
              </a:solidFill>
              <a:latin typeface="华文隶书" panose="02010800040101010101" charset="-122"/>
              <a:ea typeface="华文隶书" panose="02010800040101010101" charset="-122"/>
            </a:endParaRPr>
          </a:p>
        </p:txBody>
      </p:sp>
      <p:sp>
        <p:nvSpPr>
          <p:cNvPr id="20" name="文本框 19"/>
          <p:cNvSpPr txBox="1"/>
          <p:nvPr/>
        </p:nvSpPr>
        <p:spPr>
          <a:xfrm>
            <a:off x="3270885" y="2018665"/>
            <a:ext cx="792480" cy="460375"/>
          </a:xfrm>
          <a:prstGeom prst="rect">
            <a:avLst/>
          </a:prstGeom>
          <a:solidFill>
            <a:srgbClr val="7030A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蔬菜</a:t>
            </a:r>
            <a:endParaRPr lang="zh-CN" altLang="en-US" sz="2400">
              <a:solidFill>
                <a:schemeClr val="bg1"/>
              </a:solidFill>
              <a:latin typeface="华文隶书" panose="02010800040101010101" charset="-122"/>
              <a:ea typeface="华文隶书" panose="02010800040101010101" charset="-122"/>
            </a:endParaRPr>
          </a:p>
        </p:txBody>
      </p:sp>
      <p:sp>
        <p:nvSpPr>
          <p:cNvPr id="21" name="文本框 20"/>
          <p:cNvSpPr txBox="1"/>
          <p:nvPr/>
        </p:nvSpPr>
        <p:spPr>
          <a:xfrm>
            <a:off x="9906000" y="3278505"/>
            <a:ext cx="792480" cy="460375"/>
          </a:xfrm>
          <a:prstGeom prst="rect">
            <a:avLst/>
          </a:prstGeom>
          <a:solidFill>
            <a:schemeClr val="bg1">
              <a:lumMod val="75000"/>
            </a:schemeClr>
          </a:solidFill>
        </p:spPr>
        <p:txBody>
          <a:bodyPr wrap="square" rtlCol="0">
            <a:spAutoFit/>
          </a:bodyPr>
          <a:p>
            <a:pPr algn="ctr"/>
            <a:r>
              <a:rPr lang="zh-CN" altLang="en-US" sz="2400">
                <a:solidFill>
                  <a:schemeClr val="bg1"/>
                </a:solidFill>
                <a:latin typeface="华文隶书" panose="02010800040101010101" charset="-122"/>
                <a:ea typeface="华文隶书" panose="02010800040101010101" charset="-122"/>
              </a:rPr>
              <a:t>猪肉</a:t>
            </a:r>
            <a:endParaRPr lang="zh-CN" altLang="en-US" sz="2400">
              <a:solidFill>
                <a:schemeClr val="bg1"/>
              </a:solidFill>
              <a:latin typeface="华文隶书" panose="02010800040101010101" charset="-122"/>
              <a:ea typeface="华文隶书" panose="02010800040101010101" charset="-122"/>
            </a:endParaRPr>
          </a:p>
        </p:txBody>
      </p:sp>
      <p:sp>
        <p:nvSpPr>
          <p:cNvPr id="22" name="文本框 21"/>
          <p:cNvSpPr txBox="1"/>
          <p:nvPr/>
        </p:nvSpPr>
        <p:spPr>
          <a:xfrm>
            <a:off x="10447020" y="1851025"/>
            <a:ext cx="884555" cy="460375"/>
          </a:xfrm>
          <a:prstGeom prst="rect">
            <a:avLst/>
          </a:prstGeom>
          <a:solidFill>
            <a:schemeClr val="bg1">
              <a:lumMod val="75000"/>
            </a:schemeClr>
          </a:solidFill>
        </p:spPr>
        <p:txBody>
          <a:bodyPr wrap="square" rtlCol="0">
            <a:spAutoFit/>
          </a:bodyPr>
          <a:p>
            <a:pPr algn="ctr"/>
            <a:r>
              <a:rPr lang="zh-CN" altLang="en-US" sz="2400">
                <a:solidFill>
                  <a:schemeClr val="bg1"/>
                </a:solidFill>
                <a:latin typeface="华文隶书" panose="02010800040101010101" charset="-122"/>
                <a:ea typeface="华文隶书" panose="02010800040101010101" charset="-122"/>
              </a:rPr>
              <a:t>猪肉</a:t>
            </a:r>
            <a:endParaRPr lang="zh-CN" altLang="en-US" sz="2400">
              <a:solidFill>
                <a:schemeClr val="bg1"/>
              </a:solidFill>
              <a:latin typeface="华文隶书" panose="02010800040101010101" charset="-122"/>
              <a:ea typeface="华文隶书" panose="02010800040101010101" charset="-122"/>
            </a:endParaRPr>
          </a:p>
        </p:txBody>
      </p:sp>
      <p:sp>
        <p:nvSpPr>
          <p:cNvPr id="23" name="文本框 22"/>
          <p:cNvSpPr txBox="1"/>
          <p:nvPr/>
        </p:nvSpPr>
        <p:spPr>
          <a:xfrm>
            <a:off x="1241425" y="1946910"/>
            <a:ext cx="884555" cy="460375"/>
          </a:xfrm>
          <a:prstGeom prst="rect">
            <a:avLst/>
          </a:prstGeom>
          <a:solidFill>
            <a:schemeClr val="bg1">
              <a:lumMod val="75000"/>
            </a:schemeClr>
          </a:solidFill>
        </p:spPr>
        <p:txBody>
          <a:bodyPr wrap="square" rtlCol="0">
            <a:spAutoFit/>
          </a:bodyPr>
          <a:p>
            <a:pPr algn="ctr"/>
            <a:r>
              <a:rPr lang="zh-CN" altLang="en-US" sz="2400">
                <a:solidFill>
                  <a:schemeClr val="bg1"/>
                </a:solidFill>
                <a:latin typeface="华文隶书" panose="02010800040101010101" charset="-122"/>
                <a:ea typeface="华文隶书" panose="02010800040101010101" charset="-122"/>
              </a:rPr>
              <a:t>猪肉</a:t>
            </a:r>
            <a:endParaRPr lang="zh-CN" altLang="en-US" sz="2400">
              <a:solidFill>
                <a:schemeClr val="bg1"/>
              </a:solidFill>
              <a:latin typeface="华文隶书" panose="02010800040101010101" charset="-122"/>
              <a:ea typeface="华文隶书" panose="02010800040101010101" charset="-122"/>
            </a:endParaRPr>
          </a:p>
        </p:txBody>
      </p:sp>
      <p:sp>
        <p:nvSpPr>
          <p:cNvPr id="24" name="文本框 23"/>
          <p:cNvSpPr txBox="1"/>
          <p:nvPr/>
        </p:nvSpPr>
        <p:spPr>
          <a:xfrm>
            <a:off x="4243705" y="5395595"/>
            <a:ext cx="792480" cy="460375"/>
          </a:xfrm>
          <a:prstGeom prst="rect">
            <a:avLst/>
          </a:prstGeom>
          <a:solidFill>
            <a:schemeClr val="accent6">
              <a:lumMod val="75000"/>
            </a:schemeClr>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牛肉</a:t>
            </a:r>
            <a:endParaRPr lang="zh-CN" altLang="en-US" sz="2400">
              <a:solidFill>
                <a:schemeClr val="bg1"/>
              </a:solidFill>
              <a:latin typeface="华文隶书" panose="02010800040101010101" charset="-122"/>
              <a:ea typeface="华文隶书" panose="02010800040101010101" charset="-122"/>
            </a:endParaRPr>
          </a:p>
        </p:txBody>
      </p:sp>
      <p:sp>
        <p:nvSpPr>
          <p:cNvPr id="25" name="文本框 24"/>
          <p:cNvSpPr txBox="1"/>
          <p:nvPr/>
        </p:nvSpPr>
        <p:spPr>
          <a:xfrm>
            <a:off x="7198360" y="5062220"/>
            <a:ext cx="792480" cy="460375"/>
          </a:xfrm>
          <a:prstGeom prst="rect">
            <a:avLst/>
          </a:prstGeom>
          <a:solidFill>
            <a:schemeClr val="accent6">
              <a:lumMod val="75000"/>
            </a:schemeClr>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牛肉</a:t>
            </a:r>
            <a:endParaRPr lang="zh-CN" altLang="en-US" sz="2400">
              <a:solidFill>
                <a:schemeClr val="bg1"/>
              </a:solidFill>
              <a:latin typeface="华文隶书" panose="02010800040101010101" charset="-122"/>
              <a:ea typeface="华文隶书"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2"/>
          <a:stretch>
            <a:fillRect/>
          </a:stretch>
        </p:blipFill>
        <p:spPr>
          <a:xfrm>
            <a:off x="-74930" y="-32385"/>
            <a:ext cx="7211695" cy="6922770"/>
          </a:xfrm>
          <a:prstGeom prst="rect">
            <a:avLst/>
          </a:prstGeom>
        </p:spPr>
      </p:pic>
      <p:cxnSp>
        <p:nvCxnSpPr>
          <p:cNvPr id="7" name="直接箭头连接符 6"/>
          <p:cNvCxnSpPr/>
          <p:nvPr/>
        </p:nvCxnSpPr>
        <p:spPr>
          <a:xfrm>
            <a:off x="3510280" y="1047115"/>
            <a:ext cx="2053590" cy="5659755"/>
          </a:xfrm>
          <a:prstGeom prst="straightConnector1">
            <a:avLst/>
          </a:prstGeom>
          <a:ln w="101600">
            <a:headEnd type="arrow"/>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829685" y="805180"/>
            <a:ext cx="1108710" cy="398780"/>
          </a:xfrm>
          <a:prstGeom prst="rect">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p>
            <a:r>
              <a:rPr lang="zh-CN" altLang="en-US" sz="2000" b="1">
                <a:solidFill>
                  <a:schemeClr val="bg1"/>
                </a:solidFill>
                <a:latin typeface="微软雅黑" panose="020B0503020204020204" charset="-122"/>
                <a:ea typeface="微软雅黑" panose="020B0503020204020204" charset="-122"/>
                <a:cs typeface="微软雅黑" panose="020B0503020204020204" charset="-122"/>
              </a:rPr>
              <a:t>北纬</a:t>
            </a:r>
            <a:r>
              <a:rPr lang="en-US" altLang="zh-CN" sz="2000" b="1">
                <a:solidFill>
                  <a:schemeClr val="bg1"/>
                </a:solidFill>
                <a:latin typeface="微软雅黑" panose="020B0503020204020204" charset="-122"/>
                <a:ea typeface="微软雅黑" panose="020B0503020204020204" charset="-122"/>
                <a:cs typeface="微软雅黑" panose="020B0503020204020204" charset="-122"/>
              </a:rPr>
              <a:t>81</a:t>
            </a:r>
            <a:r>
              <a:rPr lang="zh-CN" altLang="en-US" sz="2000" b="1">
                <a:solidFill>
                  <a:schemeClr val="bg1"/>
                </a:solidFill>
                <a:latin typeface="微软雅黑" panose="020B0503020204020204" charset="-122"/>
                <a:ea typeface="微软雅黑" panose="020B0503020204020204" charset="-122"/>
                <a:cs typeface="微软雅黑" panose="020B0503020204020204" charset="-122"/>
              </a:rPr>
              <a:t>°</a:t>
            </a:r>
            <a:endParaRPr lang="zh-CN" altLang="en-US" sz="20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5716905" y="6308090"/>
            <a:ext cx="1108710" cy="398780"/>
          </a:xfrm>
          <a:prstGeom prst="rect">
            <a:avLst/>
          </a:prstGeom>
          <a:solidFill>
            <a:schemeClr val="bg2">
              <a:lumMod val="50000"/>
            </a:schemeClr>
          </a:solidFill>
          <a:ln>
            <a:noFill/>
          </a:ln>
        </p:spPr>
        <p:style>
          <a:lnRef idx="2">
            <a:schemeClr val="dk1"/>
          </a:lnRef>
          <a:fillRef idx="1">
            <a:schemeClr val="lt1"/>
          </a:fillRef>
          <a:effectRef idx="0">
            <a:schemeClr val="dk1"/>
          </a:effectRef>
          <a:fontRef idx="minor">
            <a:schemeClr val="dk1"/>
          </a:fontRef>
        </p:style>
        <p:txBody>
          <a:bodyPr vertOverflow="overflow" horzOverflow="overflow" vert="horz" wrap="none" numCol="1" spcCol="0" rtlCol="0" fromWordArt="0" anchor="ctr" anchorCtr="0" forceAA="0" compatLnSpc="1">
            <a:spAutoFit/>
          </a:bodyPr>
          <a:p>
            <a:pPr lvl="0" algn="l">
              <a:buClrTx/>
              <a:buSzTx/>
              <a:buFontTx/>
            </a:pPr>
            <a:r>
              <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rPr>
              <a:t>南纬</a:t>
            </a:r>
            <a:r>
              <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rPr>
              <a:t>11</a:t>
            </a:r>
            <a:r>
              <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cxnSp>
        <p:nvCxnSpPr>
          <p:cNvPr id="11" name="直接箭头连接符 10"/>
          <p:cNvCxnSpPr/>
          <p:nvPr/>
        </p:nvCxnSpPr>
        <p:spPr>
          <a:xfrm flipV="1">
            <a:off x="321945" y="1694180"/>
            <a:ext cx="6078220" cy="1565275"/>
          </a:xfrm>
          <a:prstGeom prst="straightConnector1">
            <a:avLst/>
          </a:prstGeom>
          <a:ln w="101600">
            <a:solidFill>
              <a:schemeClr val="accent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07950" y="3496945"/>
            <a:ext cx="1108710" cy="39878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vertOverflow="overflow" horzOverflow="overflow" vert="horz" wrap="none" numCol="1" spcCol="0" rtlCol="0" fromWordArt="0" anchor="ctr" anchorCtr="0" forceAA="0" compatLnSpc="1">
            <a:spAutoFit/>
          </a:bodyPr>
          <a:p>
            <a:pPr lvl="0" algn="l">
              <a:buClrTx/>
              <a:buSzTx/>
              <a:buFontTx/>
            </a:pPr>
            <a:r>
              <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rPr>
              <a:t>东经</a:t>
            </a:r>
            <a:r>
              <a:rPr lang="en-US" altLang="zh-CN" sz="2000" b="1">
                <a:solidFill>
                  <a:schemeClr val="bg1"/>
                </a:solidFill>
                <a:latin typeface="微软雅黑" panose="020B0503020204020204" charset="-122"/>
                <a:ea typeface="微软雅黑" panose="020B0503020204020204" charset="-122"/>
                <a:cs typeface="微软雅黑" panose="020B0503020204020204" charset="-122"/>
                <a:sym typeface="+mn-ea"/>
              </a:rPr>
              <a:t>26</a:t>
            </a:r>
            <a:r>
              <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4" name="文本框 13"/>
          <p:cNvSpPr txBox="1"/>
          <p:nvPr/>
        </p:nvSpPr>
        <p:spPr>
          <a:xfrm>
            <a:off x="5843905" y="2146935"/>
            <a:ext cx="1265555" cy="398780"/>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vertOverflow="overflow" horzOverflow="overflow" vert="horz" wrap="none" numCol="1" spcCol="0" rtlCol="0" fromWordArt="0" anchor="ctr" anchorCtr="0" forceAA="0" compatLnSpc="1">
            <a:spAutoFit/>
          </a:bodyPr>
          <a:p>
            <a:pPr lvl="0" algn="l">
              <a:buClrTx/>
              <a:buSzTx/>
              <a:buFontTx/>
            </a:pPr>
            <a:r>
              <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rPr>
              <a:t>西经</a:t>
            </a:r>
            <a:r>
              <a:rPr lang="en-US" altLang="zh-CN" sz="2000" b="1">
                <a:solidFill>
                  <a:schemeClr val="bg1"/>
                </a:solidFill>
                <a:latin typeface="微软雅黑" panose="020B0503020204020204" charset="-122"/>
                <a:ea typeface="微软雅黑" panose="020B0503020204020204" charset="-122"/>
                <a:cs typeface="微软雅黑" panose="020B0503020204020204" charset="-122"/>
                <a:sym typeface="+mn-ea"/>
              </a:rPr>
              <a:t>170</a:t>
            </a:r>
            <a:r>
              <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rPr>
              <a:t>°</a:t>
            </a:r>
            <a:endParaRPr lang="zh-CN" altLang="en-US" sz="2000" b="1">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15" name="文本框 14"/>
          <p:cNvSpPr txBox="1"/>
          <p:nvPr/>
        </p:nvSpPr>
        <p:spPr>
          <a:xfrm>
            <a:off x="7136765" y="-32385"/>
            <a:ext cx="5054600" cy="2676525"/>
          </a:xfrm>
          <a:prstGeom prst="rect">
            <a:avLst/>
          </a:prstGeom>
          <a:noFill/>
        </p:spPr>
        <p:txBody>
          <a:bodyPr wrap="square" rtlCol="0">
            <a:spAutoFit/>
          </a:bodyPr>
          <a:p>
            <a:pPr fontAlgn="auto">
              <a:lnSpc>
                <a:spcPct val="150000"/>
              </a:lnSpc>
            </a:pPr>
            <a:r>
              <a:rPr lang="zh-CN" altLang="en-US" sz="2800" b="1"/>
              <a:t>从纬度上来看，大部分地区位于</a:t>
            </a:r>
            <a:r>
              <a:rPr lang="en-US" altLang="zh-CN" sz="2800" b="1"/>
              <a:t>         </a:t>
            </a:r>
            <a:r>
              <a:rPr lang="zh-CN" altLang="en-US" sz="2800" b="1"/>
              <a:t>半球；</a:t>
            </a:r>
            <a:endParaRPr lang="zh-CN" altLang="en-US" sz="2800" b="1"/>
          </a:p>
          <a:p>
            <a:pPr fontAlgn="auto">
              <a:lnSpc>
                <a:spcPct val="150000"/>
              </a:lnSpc>
            </a:pPr>
            <a:r>
              <a:rPr lang="zh-CN" altLang="en-US" sz="2800" b="1"/>
              <a:t>从经度上来看，大部分地区位于</a:t>
            </a:r>
            <a:r>
              <a:rPr lang="en-US" altLang="zh-CN" sz="2800" b="1"/>
              <a:t>         </a:t>
            </a:r>
            <a:r>
              <a:rPr lang="zh-CN" altLang="en-US" sz="2800" b="1"/>
              <a:t>半球。</a:t>
            </a:r>
            <a:endParaRPr lang="zh-CN" altLang="en-US" sz="2800" b="1"/>
          </a:p>
        </p:txBody>
      </p:sp>
      <p:sp>
        <p:nvSpPr>
          <p:cNvPr id="16" name="文本框 15"/>
          <p:cNvSpPr txBox="1"/>
          <p:nvPr/>
        </p:nvSpPr>
        <p:spPr>
          <a:xfrm>
            <a:off x="7778750" y="712470"/>
            <a:ext cx="589280" cy="583565"/>
          </a:xfrm>
          <a:prstGeom prst="rect">
            <a:avLst/>
          </a:prstGeom>
          <a:noFill/>
        </p:spPr>
        <p:txBody>
          <a:bodyPr wrap="none" rtlCol="0">
            <a:spAutoFit/>
          </a:bodyPr>
          <a:p>
            <a:r>
              <a:rPr lang="zh-CN" altLang="en-US" sz="3200" b="1">
                <a:solidFill>
                  <a:schemeClr val="tx2">
                    <a:lumMod val="50000"/>
                  </a:schemeClr>
                </a:solidFill>
              </a:rPr>
              <a:t>北</a:t>
            </a:r>
            <a:endParaRPr lang="zh-CN" altLang="en-US" sz="3200" b="1">
              <a:solidFill>
                <a:schemeClr val="tx2">
                  <a:lumMod val="50000"/>
                </a:schemeClr>
              </a:solidFill>
            </a:endParaRPr>
          </a:p>
        </p:txBody>
      </p:sp>
      <p:sp>
        <p:nvSpPr>
          <p:cNvPr id="17" name="文本框 16"/>
          <p:cNvSpPr txBox="1"/>
          <p:nvPr/>
        </p:nvSpPr>
        <p:spPr>
          <a:xfrm>
            <a:off x="7778750" y="1993265"/>
            <a:ext cx="690880" cy="706755"/>
          </a:xfrm>
          <a:prstGeom prst="rect">
            <a:avLst/>
          </a:prstGeom>
          <a:noFill/>
        </p:spPr>
        <p:txBody>
          <a:bodyPr wrap="none" rtlCol="0">
            <a:spAutoFit/>
          </a:bodyPr>
          <a:p>
            <a:pPr lvl="0" algn="l">
              <a:buClrTx/>
              <a:buSzTx/>
              <a:buFontTx/>
            </a:pPr>
            <a:r>
              <a:rPr lang="zh-CN" altLang="en-US" sz="3200" b="1">
                <a:solidFill>
                  <a:schemeClr val="tx2">
                    <a:lumMod val="50000"/>
                  </a:schemeClr>
                </a:solidFill>
                <a:sym typeface="+mn-ea"/>
              </a:rPr>
              <a:t>东</a:t>
            </a:r>
            <a:endParaRPr lang="zh-CN" altLang="en-US" sz="3200" b="1">
              <a:solidFill>
                <a:schemeClr val="tx2">
                  <a:lumMod val="50000"/>
                </a:schemeClr>
              </a:solidFill>
              <a:sym typeface="+mn-ea"/>
            </a:endParaRPr>
          </a:p>
        </p:txBody>
      </p:sp>
      <p:sp>
        <p:nvSpPr>
          <p:cNvPr id="18" name="文本框 17"/>
          <p:cNvSpPr txBox="1"/>
          <p:nvPr/>
        </p:nvSpPr>
        <p:spPr>
          <a:xfrm>
            <a:off x="0" y="6397625"/>
            <a:ext cx="3909060" cy="460375"/>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b="1"/>
              <a:t>总面积：约</a:t>
            </a:r>
            <a:r>
              <a:rPr lang="en-US" altLang="zh-CN" sz="2400" b="1"/>
              <a:t>4400</a:t>
            </a:r>
            <a:r>
              <a:rPr lang="zh-CN" altLang="en-US" sz="2400" b="1"/>
              <a:t>万平方公里</a:t>
            </a:r>
            <a:endParaRPr lang="zh-CN" altLang="en-US" sz="2400" b="1"/>
          </a:p>
        </p:txBody>
      </p:sp>
      <p:graphicFrame>
        <p:nvGraphicFramePr>
          <p:cNvPr id="19" name="图表 18"/>
          <p:cNvGraphicFramePr/>
          <p:nvPr/>
        </p:nvGraphicFramePr>
        <p:xfrm>
          <a:off x="7230110" y="3386455"/>
          <a:ext cx="4961255" cy="4213225"/>
        </p:xfrm>
        <a:graphic>
          <a:graphicData uri="http://schemas.openxmlformats.org/drawingml/2006/chart">
            <c:chart xmlns:c="http://schemas.openxmlformats.org/drawingml/2006/chart" xmlns:r="http://schemas.openxmlformats.org/officeDocument/2006/relationships" r:id="rId1"/>
          </a:graphicData>
        </a:graphic>
      </p:graphicFrame>
      <p:sp>
        <p:nvSpPr>
          <p:cNvPr id="20" name="文本框 19"/>
          <p:cNvSpPr txBox="1"/>
          <p:nvPr/>
        </p:nvSpPr>
        <p:spPr>
          <a:xfrm>
            <a:off x="10208895" y="4852035"/>
            <a:ext cx="792480" cy="460375"/>
          </a:xfrm>
          <a:prstGeom prst="rect">
            <a:avLst/>
          </a:prstGeom>
          <a:noFill/>
        </p:spPr>
        <p:txBody>
          <a:bodyPr wrap="none" rtlCol="0">
            <a:spAutoFit/>
          </a:bodyPr>
          <a:p>
            <a:r>
              <a:rPr lang="zh-CN" altLang="en-US" sz="2400" b="1">
                <a:solidFill>
                  <a:schemeClr val="bg1"/>
                </a:solidFill>
              </a:rPr>
              <a:t>亚洲</a:t>
            </a:r>
            <a:endParaRPr lang="zh-CN" altLang="en-US" sz="2400" b="1">
              <a:solidFill>
                <a:schemeClr val="bg1"/>
              </a:solidFill>
            </a:endParaRPr>
          </a:p>
        </p:txBody>
      </p:sp>
      <p:sp>
        <p:nvSpPr>
          <p:cNvPr id="21" name="文本框 20"/>
          <p:cNvSpPr txBox="1"/>
          <p:nvPr/>
        </p:nvSpPr>
        <p:spPr>
          <a:xfrm>
            <a:off x="8566785" y="5312410"/>
            <a:ext cx="1402080" cy="460375"/>
          </a:xfrm>
          <a:prstGeom prst="rect">
            <a:avLst/>
          </a:prstGeom>
          <a:noFill/>
        </p:spPr>
        <p:txBody>
          <a:bodyPr wrap="none" rtlCol="0">
            <a:spAutoFit/>
          </a:bodyPr>
          <a:p>
            <a:r>
              <a:rPr lang="zh-CN" altLang="en-US" sz="2400" b="1">
                <a:solidFill>
                  <a:schemeClr val="bg1"/>
                </a:solidFill>
              </a:rPr>
              <a:t>世界陆地</a:t>
            </a:r>
            <a:endParaRPr lang="zh-CN" altLang="en-US" sz="2400" b="1">
              <a:solidFill>
                <a:schemeClr val="bg1"/>
              </a:solidFill>
            </a:endParaRPr>
          </a:p>
        </p:txBody>
      </p:sp>
      <p:sp>
        <p:nvSpPr>
          <p:cNvPr id="22" name="文本框 21"/>
          <p:cNvSpPr txBox="1"/>
          <p:nvPr/>
        </p:nvSpPr>
        <p:spPr>
          <a:xfrm>
            <a:off x="7666355" y="3093720"/>
            <a:ext cx="3738880" cy="52197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800" b="1">
                <a:solidFill>
                  <a:srgbClr val="FF0000"/>
                </a:solidFill>
              </a:rPr>
              <a:t>世界上面积最大的大洲</a:t>
            </a:r>
            <a:endParaRPr lang="zh-CN" altLang="en-US" sz="2800" b="1">
              <a:solidFill>
                <a:srgbClr val="FF0000"/>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8" grpId="0" animBg="1"/>
      <p:bldP spid="9" grpId="0" animBg="1"/>
      <p:bldP spid="13" grpId="0" bldLvl="0" animBg="1"/>
      <p:bldP spid="14" grpId="0" animBg="1"/>
      <p:bldP spid="18" grpId="0" animBg="1"/>
      <p:bldP spid="22" grpId="0" bldLvl="0" animBg="1"/>
      <p:bldP spid="20"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60082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第二产业</a:t>
            </a:r>
            <a:endParaRPr lang="zh-CN" altLang="en-US" sz="2800" b="1"/>
          </a:p>
        </p:txBody>
      </p:sp>
      <p:sp>
        <p:nvSpPr>
          <p:cNvPr id="5" name="文本框 4"/>
          <p:cNvSpPr txBox="1"/>
          <p:nvPr/>
        </p:nvSpPr>
        <p:spPr>
          <a:xfrm>
            <a:off x="-15240" y="626745"/>
            <a:ext cx="8006080" cy="521970"/>
          </a:xfrm>
          <a:prstGeom prst="rect">
            <a:avLst/>
          </a:prstGeom>
          <a:noFill/>
        </p:spPr>
        <p:txBody>
          <a:bodyPr wrap="none" rtlCol="0">
            <a:spAutoFit/>
          </a:bodyPr>
          <a:p>
            <a:r>
              <a:rPr lang="zh-CN" altLang="en-US" sz="2800">
                <a:solidFill>
                  <a:srgbClr val="0070C0"/>
                </a:solidFill>
                <a:latin typeface="华文隶书" panose="02010800040101010101" charset="-122"/>
                <a:ea typeface="华文隶书" panose="02010800040101010101" charset="-122"/>
              </a:rPr>
              <a:t>除了一些农产品，日本还向其他国家进口这些产品</a:t>
            </a:r>
            <a:endParaRPr lang="en-US" altLang="zh-CN" sz="2800">
              <a:solidFill>
                <a:srgbClr val="0070C0"/>
              </a:solidFill>
              <a:latin typeface="华文隶书" panose="02010800040101010101" charset="-122"/>
              <a:ea typeface="华文隶书" panose="02010800040101010101" charset="-122"/>
            </a:endParaRPr>
          </a:p>
        </p:txBody>
      </p:sp>
      <p:pic>
        <p:nvPicPr>
          <p:cNvPr id="6" name="图片 5"/>
          <p:cNvPicPr>
            <a:picLocks noChangeAspect="1"/>
          </p:cNvPicPr>
          <p:nvPr/>
        </p:nvPicPr>
        <p:blipFill>
          <a:blip r:embed="rId1"/>
          <a:srcRect b="3761"/>
          <a:stretch>
            <a:fillRect/>
          </a:stretch>
        </p:blipFill>
        <p:spPr>
          <a:xfrm>
            <a:off x="290195" y="1253490"/>
            <a:ext cx="11797030" cy="5090160"/>
          </a:xfrm>
          <a:prstGeom prst="rect">
            <a:avLst/>
          </a:prstGeom>
        </p:spPr>
      </p:pic>
      <p:sp>
        <p:nvSpPr>
          <p:cNvPr id="28" name="文本框 27"/>
          <p:cNvSpPr txBox="1"/>
          <p:nvPr/>
        </p:nvSpPr>
        <p:spPr>
          <a:xfrm>
            <a:off x="3244850" y="1572260"/>
            <a:ext cx="487680" cy="460375"/>
          </a:xfrm>
          <a:prstGeom prst="rect">
            <a:avLst/>
          </a:prstGeom>
          <a:solidFill>
            <a:srgbClr val="FF000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煤</a:t>
            </a:r>
            <a:endParaRPr lang="zh-CN" altLang="en-US" sz="2400">
              <a:solidFill>
                <a:schemeClr val="bg1"/>
              </a:solidFill>
              <a:latin typeface="华文隶书" panose="02010800040101010101" charset="-122"/>
              <a:ea typeface="华文隶书" panose="02010800040101010101" charset="-122"/>
            </a:endParaRPr>
          </a:p>
        </p:txBody>
      </p:sp>
      <p:sp>
        <p:nvSpPr>
          <p:cNvPr id="29" name="文本框 28"/>
          <p:cNvSpPr txBox="1"/>
          <p:nvPr/>
        </p:nvSpPr>
        <p:spPr>
          <a:xfrm>
            <a:off x="5677535" y="4568825"/>
            <a:ext cx="487680" cy="460375"/>
          </a:xfrm>
          <a:prstGeom prst="rect">
            <a:avLst/>
          </a:prstGeom>
          <a:solidFill>
            <a:srgbClr val="FF000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煤</a:t>
            </a:r>
            <a:endParaRPr lang="zh-CN" altLang="en-US" sz="2400">
              <a:solidFill>
                <a:schemeClr val="bg1"/>
              </a:solidFill>
              <a:latin typeface="华文隶书" panose="02010800040101010101" charset="-122"/>
              <a:ea typeface="华文隶书" panose="02010800040101010101" charset="-122"/>
            </a:endParaRPr>
          </a:p>
        </p:txBody>
      </p:sp>
      <p:sp>
        <p:nvSpPr>
          <p:cNvPr id="30" name="文本框 29"/>
          <p:cNvSpPr txBox="1"/>
          <p:nvPr/>
        </p:nvSpPr>
        <p:spPr>
          <a:xfrm>
            <a:off x="10796270" y="4639310"/>
            <a:ext cx="1290955" cy="460375"/>
          </a:xfrm>
          <a:prstGeom prst="rect">
            <a:avLst/>
          </a:prstGeom>
          <a:solidFill>
            <a:srgbClr val="FFFF00"/>
          </a:solidFill>
        </p:spPr>
        <p:txBody>
          <a:bodyPr wrap="square" rtlCol="0">
            <a:spAutoFit/>
          </a:bodyPr>
          <a:p>
            <a:pPr algn="ctr"/>
            <a:r>
              <a:rPr lang="zh-CN" altLang="en-US" sz="2400">
                <a:latin typeface="华文隶书" panose="02010800040101010101" charset="-122"/>
                <a:ea typeface="华文隶书" panose="02010800040101010101" charset="-122"/>
              </a:rPr>
              <a:t>铁矿石</a:t>
            </a:r>
            <a:endParaRPr lang="zh-CN" altLang="en-US" sz="2400">
              <a:latin typeface="华文隶书" panose="02010800040101010101" charset="-122"/>
              <a:ea typeface="华文隶书" panose="02010800040101010101" charset="-122"/>
            </a:endParaRPr>
          </a:p>
        </p:txBody>
      </p:sp>
      <p:sp>
        <p:nvSpPr>
          <p:cNvPr id="31" name="文本框 30"/>
          <p:cNvSpPr txBox="1"/>
          <p:nvPr/>
        </p:nvSpPr>
        <p:spPr>
          <a:xfrm>
            <a:off x="5677535" y="5029200"/>
            <a:ext cx="1290955" cy="460375"/>
          </a:xfrm>
          <a:prstGeom prst="rect">
            <a:avLst/>
          </a:prstGeom>
          <a:solidFill>
            <a:srgbClr val="FFFF00"/>
          </a:solidFill>
        </p:spPr>
        <p:txBody>
          <a:bodyPr wrap="square" rtlCol="0">
            <a:spAutoFit/>
          </a:bodyPr>
          <a:p>
            <a:pPr algn="ctr"/>
            <a:r>
              <a:rPr lang="zh-CN" altLang="en-US" sz="2400">
                <a:latin typeface="华文隶书" panose="02010800040101010101" charset="-122"/>
                <a:ea typeface="华文隶书" panose="02010800040101010101" charset="-122"/>
              </a:rPr>
              <a:t>铁矿石</a:t>
            </a:r>
            <a:endParaRPr lang="zh-CN" altLang="en-US" sz="2400">
              <a:latin typeface="华文隶书" panose="02010800040101010101" charset="-122"/>
              <a:ea typeface="华文隶书" panose="02010800040101010101" charset="-122"/>
            </a:endParaRPr>
          </a:p>
        </p:txBody>
      </p:sp>
      <p:sp>
        <p:nvSpPr>
          <p:cNvPr id="32" name="文本框 31"/>
          <p:cNvSpPr txBox="1"/>
          <p:nvPr/>
        </p:nvSpPr>
        <p:spPr>
          <a:xfrm>
            <a:off x="2741930" y="3568700"/>
            <a:ext cx="1290955" cy="460375"/>
          </a:xfrm>
          <a:prstGeom prst="rect">
            <a:avLst/>
          </a:prstGeom>
          <a:solidFill>
            <a:srgbClr val="FFFF00"/>
          </a:solidFill>
        </p:spPr>
        <p:txBody>
          <a:bodyPr wrap="square" rtlCol="0">
            <a:spAutoFit/>
          </a:bodyPr>
          <a:p>
            <a:pPr algn="ctr"/>
            <a:r>
              <a:rPr lang="zh-CN" altLang="en-US" sz="2400">
                <a:latin typeface="华文隶书" panose="02010800040101010101" charset="-122"/>
                <a:ea typeface="华文隶书" panose="02010800040101010101" charset="-122"/>
              </a:rPr>
              <a:t>铁矿石</a:t>
            </a:r>
            <a:endParaRPr lang="zh-CN" altLang="en-US" sz="2400">
              <a:latin typeface="华文隶书" panose="02010800040101010101" charset="-122"/>
              <a:ea typeface="华文隶书" panose="02010800040101010101" charset="-122"/>
            </a:endParaRPr>
          </a:p>
        </p:txBody>
      </p:sp>
      <p:sp>
        <p:nvSpPr>
          <p:cNvPr id="33" name="文本框 32"/>
          <p:cNvSpPr txBox="1"/>
          <p:nvPr/>
        </p:nvSpPr>
        <p:spPr>
          <a:xfrm>
            <a:off x="3092450" y="2570480"/>
            <a:ext cx="1097280" cy="460375"/>
          </a:xfrm>
          <a:prstGeom prst="rect">
            <a:avLst/>
          </a:prstGeom>
          <a:solidFill>
            <a:srgbClr val="7030A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天然气</a:t>
            </a:r>
            <a:endParaRPr lang="zh-CN" altLang="en-US" sz="2400">
              <a:solidFill>
                <a:schemeClr val="bg1"/>
              </a:solidFill>
              <a:latin typeface="华文隶书" panose="02010800040101010101" charset="-122"/>
              <a:ea typeface="华文隶书" panose="02010800040101010101" charset="-122"/>
            </a:endParaRPr>
          </a:p>
        </p:txBody>
      </p:sp>
      <p:sp>
        <p:nvSpPr>
          <p:cNvPr id="34" name="文本框 33"/>
          <p:cNvSpPr txBox="1"/>
          <p:nvPr/>
        </p:nvSpPr>
        <p:spPr>
          <a:xfrm>
            <a:off x="3244850" y="2032635"/>
            <a:ext cx="1097280" cy="460375"/>
          </a:xfrm>
          <a:prstGeom prst="rect">
            <a:avLst/>
          </a:prstGeom>
          <a:solidFill>
            <a:srgbClr val="7030A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天然气</a:t>
            </a:r>
            <a:endParaRPr lang="zh-CN" altLang="en-US" sz="2400">
              <a:solidFill>
                <a:schemeClr val="bg1"/>
              </a:solidFill>
              <a:latin typeface="华文隶书" panose="02010800040101010101" charset="-122"/>
              <a:ea typeface="华文隶书" panose="02010800040101010101" charset="-122"/>
            </a:endParaRPr>
          </a:p>
        </p:txBody>
      </p:sp>
      <p:sp>
        <p:nvSpPr>
          <p:cNvPr id="35" name="文本框 34"/>
          <p:cNvSpPr txBox="1"/>
          <p:nvPr/>
        </p:nvSpPr>
        <p:spPr>
          <a:xfrm>
            <a:off x="2049145" y="2924810"/>
            <a:ext cx="792480" cy="460375"/>
          </a:xfrm>
          <a:prstGeom prst="rect">
            <a:avLst/>
          </a:prstGeom>
          <a:solidFill>
            <a:srgbClr val="00B0F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原油</a:t>
            </a:r>
            <a:endParaRPr lang="zh-CN" altLang="en-US" sz="2400">
              <a:solidFill>
                <a:schemeClr val="bg1"/>
              </a:solidFill>
              <a:latin typeface="华文隶书" panose="02010800040101010101" charset="-122"/>
              <a:ea typeface="华文隶书" panose="02010800040101010101" charset="-122"/>
            </a:endParaRPr>
          </a:p>
        </p:txBody>
      </p:sp>
      <p:sp>
        <p:nvSpPr>
          <p:cNvPr id="36" name="文本框 35"/>
          <p:cNvSpPr txBox="1"/>
          <p:nvPr/>
        </p:nvSpPr>
        <p:spPr>
          <a:xfrm>
            <a:off x="9902825" y="2763520"/>
            <a:ext cx="792480" cy="460375"/>
          </a:xfrm>
          <a:prstGeom prst="rect">
            <a:avLst/>
          </a:prstGeom>
          <a:solidFill>
            <a:srgbClr val="00B0F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原油</a:t>
            </a:r>
            <a:endParaRPr lang="zh-CN" altLang="en-US" sz="2400">
              <a:solidFill>
                <a:schemeClr val="bg1"/>
              </a:solidFill>
              <a:latin typeface="华文隶书" panose="02010800040101010101" charset="-122"/>
              <a:ea typeface="华文隶书" panose="02010800040101010101" charset="-122"/>
            </a:endParaRPr>
          </a:p>
        </p:txBody>
      </p:sp>
      <p:sp>
        <p:nvSpPr>
          <p:cNvPr id="37" name="文本框 36"/>
          <p:cNvSpPr txBox="1"/>
          <p:nvPr/>
        </p:nvSpPr>
        <p:spPr>
          <a:xfrm>
            <a:off x="9610090" y="521970"/>
            <a:ext cx="1607820" cy="521970"/>
          </a:xfrm>
          <a:prstGeom prst="rect">
            <a:avLst/>
          </a:prstGeom>
          <a:noFill/>
        </p:spPr>
        <p:txBody>
          <a:bodyPr wrap="none" rtlCol="0">
            <a:spAutoFit/>
          </a:bodyPr>
          <a:p>
            <a:r>
              <a:rPr lang="zh-CN" altLang="en-US" sz="2800" b="1">
                <a:solidFill>
                  <a:srgbClr val="FF0000"/>
                </a:solidFill>
                <a:latin typeface="华文隶书" panose="02010800040101010101" charset="-122"/>
                <a:ea typeface="华文隶书" panose="02010800040101010101" charset="-122"/>
              </a:rPr>
              <a:t>为什么？</a:t>
            </a:r>
            <a:endParaRPr lang="zh-CN" altLang="en-US" sz="2800" b="1">
              <a:solidFill>
                <a:srgbClr val="FF0000"/>
              </a:solidFill>
              <a:latin typeface="华文隶书" panose="02010800040101010101" charset="-122"/>
              <a:ea typeface="华文隶书"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60082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第二产业</a:t>
            </a:r>
            <a:endParaRPr lang="zh-CN" altLang="en-US" sz="2800" b="1"/>
          </a:p>
        </p:txBody>
      </p:sp>
      <p:sp>
        <p:nvSpPr>
          <p:cNvPr id="38" name="文本框 37"/>
          <p:cNvSpPr txBox="1"/>
          <p:nvPr/>
        </p:nvSpPr>
        <p:spPr>
          <a:xfrm>
            <a:off x="5890895" y="0"/>
            <a:ext cx="5572760"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342900" indent="-342900" fontAlgn="auto">
              <a:lnSpc>
                <a:spcPct val="150000"/>
              </a:lnSpc>
              <a:buFont typeface="Wingdings" panose="05000000000000000000" charset="0"/>
              <a:buChar char="Ø"/>
            </a:pPr>
            <a:r>
              <a:rPr lang="zh-CN" altLang="en-US" sz="2400" b="1">
                <a:solidFill>
                  <a:srgbClr val="FF0000"/>
                </a:solidFill>
                <a:latin typeface="+mn-ea"/>
              </a:rPr>
              <a:t>日本人口众多，原料、燃料需求量大</a:t>
            </a:r>
            <a:endParaRPr lang="zh-CN" altLang="en-US" sz="2400" b="1">
              <a:solidFill>
                <a:srgbClr val="FF0000"/>
              </a:solidFill>
              <a:latin typeface="+mn-ea"/>
            </a:endParaRPr>
          </a:p>
          <a:p>
            <a:pPr marL="342900" indent="-342900" fontAlgn="auto">
              <a:lnSpc>
                <a:spcPct val="150000"/>
              </a:lnSpc>
              <a:buFont typeface="Wingdings" panose="05000000000000000000" charset="0"/>
              <a:buChar char="Ø"/>
            </a:pPr>
            <a:r>
              <a:rPr lang="zh-CN" altLang="en-US" sz="2400" b="1">
                <a:solidFill>
                  <a:srgbClr val="FF0000"/>
                </a:solidFill>
                <a:latin typeface="+mn-ea"/>
              </a:rPr>
              <a:t>日本自身矿产储藏量小</a:t>
            </a:r>
            <a:endParaRPr lang="zh-CN" altLang="en-US" sz="2400" b="1">
              <a:solidFill>
                <a:srgbClr val="FF0000"/>
              </a:solidFill>
              <a:latin typeface="+mn-ea"/>
            </a:endParaRPr>
          </a:p>
        </p:txBody>
      </p:sp>
      <p:pic>
        <p:nvPicPr>
          <p:cNvPr id="100" name="图片 99"/>
          <p:cNvPicPr/>
          <p:nvPr/>
        </p:nvPicPr>
        <p:blipFill>
          <a:blip r:embed="rId1"/>
          <a:srcRect b="8563"/>
          <a:stretch>
            <a:fillRect/>
          </a:stretch>
        </p:blipFill>
        <p:spPr>
          <a:xfrm>
            <a:off x="259715" y="998220"/>
            <a:ext cx="4794885" cy="4700905"/>
          </a:xfrm>
          <a:prstGeom prst="rect">
            <a:avLst/>
          </a:prstGeom>
          <a:noFill/>
          <a:ln w="9525">
            <a:noFill/>
          </a:ln>
        </p:spPr>
      </p:pic>
      <p:sp>
        <p:nvSpPr>
          <p:cNvPr id="2" name="文本框 1"/>
          <p:cNvSpPr txBox="1"/>
          <p:nvPr/>
        </p:nvSpPr>
        <p:spPr>
          <a:xfrm>
            <a:off x="5164455" y="2730500"/>
            <a:ext cx="6920865" cy="28613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zh-CN" altLang="en-US" sz="2400" b="1">
                <a:latin typeface="华文中宋" panose="02010600040101010101" charset="-122"/>
                <a:ea typeface="华文中宋" panose="02010600040101010101" charset="-122"/>
                <a:cs typeface="华文中宋" panose="02010600040101010101" charset="-122"/>
              </a:rPr>
              <a:t>小链接</a:t>
            </a:r>
            <a:r>
              <a:rPr lang="en-US" altLang="zh-CN" sz="2400" b="1">
                <a:latin typeface="华文中宋" panose="02010600040101010101" charset="-122"/>
                <a:ea typeface="华文中宋" panose="02010600040101010101" charset="-122"/>
                <a:cs typeface="华文中宋" panose="02010600040101010101" charset="-122"/>
              </a:rPr>
              <a:t>——</a:t>
            </a:r>
            <a:r>
              <a:rPr lang="zh-CN" altLang="en-US" sz="2400" b="1">
                <a:latin typeface="华文中宋" panose="02010600040101010101" charset="-122"/>
                <a:ea typeface="华文中宋" panose="02010600040101010101" charset="-122"/>
                <a:cs typeface="华文中宋" panose="02010600040101010101" charset="-122"/>
              </a:rPr>
              <a:t>日本庞大的原料需求</a:t>
            </a:r>
            <a:r>
              <a:rPr lang="en-US" altLang="zh-CN" sz="2400"/>
              <a:t>        </a:t>
            </a:r>
            <a:endParaRPr lang="en-US" altLang="zh-CN" sz="2400"/>
          </a:p>
          <a:p>
            <a:pPr algn="l" fontAlgn="auto">
              <a:lnSpc>
                <a:spcPct val="150000"/>
              </a:lnSpc>
            </a:pPr>
            <a:r>
              <a:rPr lang="en-US" altLang="zh-CN" sz="2400"/>
              <a:t>        </a:t>
            </a:r>
            <a:r>
              <a:rPr lang="zh-CN" altLang="en-US" sz="2400"/>
              <a:t>2018年，日本共计进口煤超过2.1亿吨</a:t>
            </a:r>
            <a:r>
              <a:rPr lang="zh-CN" altLang="en-US" sz="2400" b="1">
                <a:solidFill>
                  <a:srgbClr val="FF0000"/>
                </a:solidFill>
                <a:latin typeface="华文楷体" panose="02010600040101010101" charset="-122"/>
                <a:ea typeface="华文楷体" panose="02010600040101010101" charset="-122"/>
              </a:rPr>
              <a:t>（世界第三）</a:t>
            </a:r>
            <a:r>
              <a:rPr lang="zh-CN" altLang="en-US" sz="2400"/>
              <a:t>；同年，原油进口150.8百万吨，成品油进口43.66百万吨</a:t>
            </a:r>
            <a:r>
              <a:rPr lang="zh-CN" altLang="en-US" sz="2400" b="1">
                <a:solidFill>
                  <a:srgbClr val="FF0000"/>
                </a:solidFill>
                <a:latin typeface="华文楷体" panose="02010600040101010101" charset="-122"/>
                <a:ea typeface="华文楷体" panose="02010600040101010101" charset="-122"/>
              </a:rPr>
              <a:t>（两者总和居世界第四）</a:t>
            </a:r>
            <a:r>
              <a:rPr lang="zh-CN" altLang="en-US" sz="2400"/>
              <a:t>；天然气进口8280万吨</a:t>
            </a:r>
            <a:r>
              <a:rPr lang="zh-CN" altLang="en-US" sz="2400" b="1">
                <a:solidFill>
                  <a:srgbClr val="FF0000"/>
                </a:solidFill>
                <a:latin typeface="华文楷体" panose="02010600040101010101" charset="-122"/>
                <a:ea typeface="华文楷体" panose="02010600040101010101" charset="-122"/>
              </a:rPr>
              <a:t>（世界第二）</a:t>
            </a:r>
            <a:r>
              <a:rPr lang="zh-CN" altLang="en-US" sz="2400"/>
              <a:t>。</a:t>
            </a:r>
            <a:endParaRPr lang="zh-CN" altLang="en-US" sz="2400"/>
          </a:p>
        </p:txBody>
      </p:sp>
      <p:sp>
        <p:nvSpPr>
          <p:cNvPr id="3" name="文本框 2"/>
          <p:cNvSpPr txBox="1"/>
          <p:nvPr/>
        </p:nvSpPr>
        <p:spPr>
          <a:xfrm>
            <a:off x="6546850" y="6005830"/>
            <a:ext cx="3818255" cy="521970"/>
          </a:xfrm>
          <a:prstGeom prst="rect">
            <a:avLst/>
          </a:prstGeom>
          <a:noFill/>
        </p:spPr>
        <p:txBody>
          <a:bodyPr wrap="none" rtlCol="0">
            <a:spAutoFit/>
          </a:bodyPr>
          <a:p>
            <a:r>
              <a:rPr lang="zh-CN" altLang="en-US" sz="2800" b="1"/>
              <a:t>地图册</a:t>
            </a:r>
            <a:r>
              <a:rPr lang="en-US" altLang="zh-CN" sz="2800" b="1"/>
              <a:t>P6</a:t>
            </a:r>
            <a:r>
              <a:rPr lang="zh-CN" altLang="en-US" sz="2800" b="1"/>
              <a:t>（亚洲地图）</a:t>
            </a:r>
            <a:endParaRPr lang="zh-CN" altLang="en-US" sz="2800" b="1"/>
          </a:p>
        </p:txBody>
      </p:sp>
      <p:sp>
        <p:nvSpPr>
          <p:cNvPr id="4" name="文本框 3"/>
          <p:cNvSpPr txBox="1"/>
          <p:nvPr/>
        </p:nvSpPr>
        <p:spPr>
          <a:xfrm>
            <a:off x="4037330" y="1457960"/>
            <a:ext cx="487680" cy="460375"/>
          </a:xfrm>
          <a:prstGeom prst="rect">
            <a:avLst/>
          </a:prstGeom>
          <a:solidFill>
            <a:srgbClr val="FF000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煤</a:t>
            </a:r>
            <a:endParaRPr lang="zh-CN" altLang="en-US" sz="2400">
              <a:solidFill>
                <a:schemeClr val="bg1"/>
              </a:solidFill>
              <a:latin typeface="华文隶书" panose="02010800040101010101" charset="-122"/>
              <a:ea typeface="华文隶书" panose="02010800040101010101" charset="-122"/>
            </a:endParaRPr>
          </a:p>
        </p:txBody>
      </p:sp>
      <p:sp>
        <p:nvSpPr>
          <p:cNvPr id="7" name="文本框 6"/>
          <p:cNvSpPr txBox="1"/>
          <p:nvPr/>
        </p:nvSpPr>
        <p:spPr>
          <a:xfrm>
            <a:off x="3732530" y="5131435"/>
            <a:ext cx="792480" cy="460375"/>
          </a:xfrm>
          <a:prstGeom prst="rect">
            <a:avLst/>
          </a:prstGeom>
          <a:solidFill>
            <a:srgbClr val="00B0F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原油</a:t>
            </a:r>
            <a:endParaRPr lang="zh-CN" altLang="en-US" sz="2400">
              <a:solidFill>
                <a:schemeClr val="bg1"/>
              </a:solidFill>
              <a:latin typeface="华文隶书" panose="02010800040101010101" charset="-122"/>
              <a:ea typeface="华文隶书" panose="02010800040101010101" charset="-122"/>
            </a:endParaRPr>
          </a:p>
        </p:txBody>
      </p:sp>
      <p:sp>
        <p:nvSpPr>
          <p:cNvPr id="8" name="文本框 7"/>
          <p:cNvSpPr txBox="1"/>
          <p:nvPr/>
        </p:nvSpPr>
        <p:spPr>
          <a:xfrm>
            <a:off x="170815" y="3277235"/>
            <a:ext cx="1097280" cy="460375"/>
          </a:xfrm>
          <a:prstGeom prst="rect">
            <a:avLst/>
          </a:prstGeom>
          <a:solidFill>
            <a:srgbClr val="7030A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天然气</a:t>
            </a:r>
            <a:endParaRPr lang="zh-CN" altLang="en-US" sz="2400">
              <a:solidFill>
                <a:schemeClr val="bg1"/>
              </a:solidFill>
              <a:latin typeface="华文隶书" panose="02010800040101010101" charset="-122"/>
              <a:ea typeface="华文隶书" panose="02010800040101010101" charset="-122"/>
            </a:endParaRPr>
          </a:p>
        </p:txBody>
      </p:sp>
      <p:sp>
        <p:nvSpPr>
          <p:cNvPr id="17" name="文本框 16"/>
          <p:cNvSpPr txBox="1"/>
          <p:nvPr/>
        </p:nvSpPr>
        <p:spPr>
          <a:xfrm>
            <a:off x="7720330" y="1510030"/>
            <a:ext cx="1808480" cy="5835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3200" b="1">
                <a:solidFill>
                  <a:srgbClr val="FF0000"/>
                </a:solidFill>
                <a:effectLst/>
              </a:rPr>
              <a:t>资源小国</a:t>
            </a:r>
            <a:endParaRPr lang="zh-CN" altLang="en-US" sz="3200" b="1">
              <a:solidFill>
                <a:srgbClr val="FF0000"/>
              </a:solidFill>
              <a:effectLst/>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2" grpId="0" bldLvl="0" animBg="1"/>
      <p:bldP spid="3" grpId="0"/>
      <p:bldP spid="4" grpId="0" bldLvl="0" animBg="1"/>
      <p:bldP spid="7" grpId="0" bldLvl="0" animBg="1"/>
      <p:bldP spid="8" grpId="0" bldLvl="0" animBg="1"/>
      <p:bldP spid="17"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60082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第二产业</a:t>
            </a:r>
            <a:endParaRPr lang="zh-CN" altLang="en-US" sz="2800" b="1"/>
          </a:p>
        </p:txBody>
      </p:sp>
      <p:pic>
        <p:nvPicPr>
          <p:cNvPr id="100" name="图片 99"/>
          <p:cNvPicPr/>
          <p:nvPr/>
        </p:nvPicPr>
        <p:blipFill>
          <a:blip r:embed="rId1"/>
          <a:stretch>
            <a:fillRect/>
          </a:stretch>
        </p:blipFill>
        <p:spPr>
          <a:xfrm>
            <a:off x="227330" y="1578610"/>
            <a:ext cx="4349750" cy="5172710"/>
          </a:xfrm>
          <a:prstGeom prst="rect">
            <a:avLst/>
          </a:prstGeom>
          <a:noFill/>
          <a:ln w="9525">
            <a:noFill/>
          </a:ln>
        </p:spPr>
      </p:pic>
      <p:sp>
        <p:nvSpPr>
          <p:cNvPr id="2" name="文本框 1"/>
          <p:cNvSpPr txBox="1"/>
          <p:nvPr/>
        </p:nvSpPr>
        <p:spPr>
          <a:xfrm>
            <a:off x="5535930" y="833755"/>
            <a:ext cx="894080" cy="521970"/>
          </a:xfrm>
          <a:prstGeom prst="rect">
            <a:avLst/>
          </a:prstGeom>
          <a:noFill/>
        </p:spPr>
        <p:txBody>
          <a:bodyPr wrap="none" rtlCol="0">
            <a:spAutoFit/>
          </a:bodyPr>
          <a:p>
            <a:pPr algn="ctr"/>
            <a:r>
              <a:rPr lang="zh-CN" altLang="en-US" sz="2800" b="1">
                <a:solidFill>
                  <a:srgbClr val="FF0000"/>
                </a:solidFill>
              </a:rPr>
              <a:t>水能</a:t>
            </a:r>
            <a:endParaRPr lang="zh-CN" altLang="en-US" sz="2800" b="1">
              <a:solidFill>
                <a:srgbClr val="FF0000"/>
              </a:solidFill>
            </a:endParaRPr>
          </a:p>
        </p:txBody>
      </p:sp>
      <p:sp>
        <p:nvSpPr>
          <p:cNvPr id="38" name="文本框 37"/>
          <p:cNvSpPr txBox="1"/>
          <p:nvPr/>
        </p:nvSpPr>
        <p:spPr>
          <a:xfrm>
            <a:off x="-52705" y="618490"/>
            <a:ext cx="5705475" cy="737235"/>
          </a:xfrm>
          <a:prstGeom prst="rect">
            <a:avLst/>
          </a:prstGeom>
          <a:noFill/>
          <a:ln>
            <a:noFill/>
          </a:ln>
          <a:extLst>
            <a:ext uri="{909E8E84-426E-40DD-AFC4-6F175D3DCCD1}">
              <a14:hiddenFill xmlns:a14="http://schemas.microsoft.com/office/drawing/2010/main">
                <a:solidFill>
                  <a:schemeClr val="accent2"/>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p>
            <a:pPr indent="0" fontAlgn="auto">
              <a:lnSpc>
                <a:spcPct val="150000"/>
              </a:lnSpc>
              <a:buFont typeface="Wingdings" panose="05000000000000000000" charset="0"/>
              <a:buNone/>
            </a:pPr>
            <a:r>
              <a:rPr lang="zh-CN" altLang="en-US" sz="2800" b="1">
                <a:solidFill>
                  <a:schemeClr val="bg2">
                    <a:lumMod val="25000"/>
                  </a:schemeClr>
                </a:solidFill>
                <a:latin typeface="华文隶书" panose="02010800040101010101" charset="-122"/>
                <a:ea typeface="华文隶书" panose="02010800040101010101" charset="-122"/>
              </a:rPr>
              <a:t>积极利用本国环境开发新能源。</a:t>
            </a:r>
            <a:endParaRPr lang="zh-CN" altLang="en-US" sz="2800" b="1">
              <a:solidFill>
                <a:schemeClr val="bg2">
                  <a:lumMod val="25000"/>
                </a:schemeClr>
              </a:solidFill>
              <a:latin typeface="华文隶书" panose="02010800040101010101" charset="-122"/>
              <a:ea typeface="华文隶书" panose="02010800040101010101" charset="-122"/>
            </a:endParaRPr>
          </a:p>
        </p:txBody>
      </p:sp>
      <p:sp>
        <p:nvSpPr>
          <p:cNvPr id="3" name="文本框 2"/>
          <p:cNvSpPr txBox="1"/>
          <p:nvPr/>
        </p:nvSpPr>
        <p:spPr>
          <a:xfrm>
            <a:off x="6574790" y="833755"/>
            <a:ext cx="5562600" cy="17532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285750" indent="-285750" fontAlgn="auto">
              <a:lnSpc>
                <a:spcPct val="150000"/>
              </a:lnSpc>
              <a:buFont typeface="Wingdings" panose="05000000000000000000" charset="0"/>
              <a:buChar char="ü"/>
            </a:pPr>
            <a:r>
              <a:rPr lang="zh-CN" altLang="en-US" sz="2400" b="1">
                <a:latin typeface="华文楷体" panose="02010600040101010101" charset="-122"/>
                <a:ea typeface="华文楷体" panose="02010600040101010101" charset="-122"/>
              </a:rPr>
              <a:t>季风气候，降水充足。</a:t>
            </a:r>
            <a:endParaRPr lang="zh-CN" altLang="en-US" sz="2400" b="1">
              <a:latin typeface="华文楷体" panose="02010600040101010101" charset="-122"/>
              <a:ea typeface="华文楷体" panose="02010600040101010101" charset="-122"/>
            </a:endParaRPr>
          </a:p>
          <a:p>
            <a:pPr marL="285750" indent="-285750" fontAlgn="auto">
              <a:lnSpc>
                <a:spcPct val="150000"/>
              </a:lnSpc>
              <a:buFont typeface="Wingdings" panose="05000000000000000000" charset="0"/>
              <a:buChar char="ü"/>
            </a:pPr>
            <a:r>
              <a:rPr lang="zh-CN" altLang="en-US" sz="2400" b="1">
                <a:latin typeface="华文楷体" panose="02010600040101010101" charset="-122"/>
                <a:ea typeface="华文楷体" panose="02010600040101010101" charset="-122"/>
              </a:rPr>
              <a:t>境内多山地丘陵，河流短小，地势落差大。</a:t>
            </a:r>
            <a:endParaRPr lang="zh-CN" altLang="en-US" sz="2400" b="1">
              <a:latin typeface="华文楷体" panose="02010600040101010101" charset="-122"/>
              <a:ea typeface="华文楷体" panose="02010600040101010101" charset="-122"/>
            </a:endParaRPr>
          </a:p>
        </p:txBody>
      </p:sp>
      <p:sp>
        <p:nvSpPr>
          <p:cNvPr id="4" name="文本框 3"/>
          <p:cNvSpPr txBox="1"/>
          <p:nvPr/>
        </p:nvSpPr>
        <p:spPr>
          <a:xfrm>
            <a:off x="5253990" y="3106420"/>
            <a:ext cx="1249680" cy="521970"/>
          </a:xfrm>
          <a:prstGeom prst="rect">
            <a:avLst/>
          </a:prstGeom>
          <a:noFill/>
        </p:spPr>
        <p:txBody>
          <a:bodyPr wrap="none" rtlCol="0">
            <a:spAutoFit/>
          </a:bodyPr>
          <a:p>
            <a:pPr algn="ctr"/>
            <a:r>
              <a:rPr lang="zh-CN" altLang="en-US" sz="2800" b="1">
                <a:solidFill>
                  <a:srgbClr val="FF0000"/>
                </a:solidFill>
              </a:rPr>
              <a:t>地热能</a:t>
            </a:r>
            <a:endParaRPr lang="zh-CN" altLang="en-US" sz="2800" b="1">
              <a:solidFill>
                <a:srgbClr val="FF0000"/>
              </a:solidFill>
            </a:endParaRPr>
          </a:p>
        </p:txBody>
      </p:sp>
      <p:sp>
        <p:nvSpPr>
          <p:cNvPr id="5" name="文本框 4"/>
          <p:cNvSpPr txBox="1"/>
          <p:nvPr/>
        </p:nvSpPr>
        <p:spPr>
          <a:xfrm>
            <a:off x="6574790" y="3106420"/>
            <a:ext cx="4995545"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indent="0" fontAlgn="auto">
              <a:lnSpc>
                <a:spcPct val="150000"/>
              </a:lnSpc>
              <a:buFont typeface="Wingdings" panose="05000000000000000000" charset="0"/>
              <a:buNone/>
            </a:pPr>
            <a:r>
              <a:rPr lang="zh-CN" altLang="en-US" sz="2400" b="1">
                <a:latin typeface="华文楷体" panose="02010600040101010101" charset="-122"/>
                <a:ea typeface="华文楷体" panose="02010600040101010101" charset="-122"/>
              </a:rPr>
              <a:t>位于板块交接处，地壳运动活跃</a:t>
            </a:r>
            <a:r>
              <a:rPr lang="zh-CN" altLang="en-US" sz="2400"/>
              <a:t>。</a:t>
            </a:r>
            <a:endParaRPr lang="zh-CN" altLang="en-US" sz="2400"/>
          </a:p>
        </p:txBody>
      </p:sp>
      <p:sp>
        <p:nvSpPr>
          <p:cNvPr id="6" name="文本框 5"/>
          <p:cNvSpPr txBox="1"/>
          <p:nvPr/>
        </p:nvSpPr>
        <p:spPr>
          <a:xfrm>
            <a:off x="5535930" y="4350385"/>
            <a:ext cx="894080" cy="521970"/>
          </a:xfrm>
          <a:prstGeom prst="rect">
            <a:avLst/>
          </a:prstGeom>
          <a:noFill/>
        </p:spPr>
        <p:txBody>
          <a:bodyPr wrap="none" rtlCol="0">
            <a:spAutoFit/>
          </a:bodyPr>
          <a:p>
            <a:pPr algn="ctr"/>
            <a:r>
              <a:rPr lang="zh-CN" altLang="en-US" sz="2800" b="1">
                <a:solidFill>
                  <a:srgbClr val="FF0000"/>
                </a:solidFill>
              </a:rPr>
              <a:t>风能</a:t>
            </a:r>
            <a:endParaRPr lang="zh-CN" altLang="en-US" sz="2800" b="1">
              <a:solidFill>
                <a:srgbClr val="FF0000"/>
              </a:solidFill>
            </a:endParaRPr>
          </a:p>
        </p:txBody>
      </p:sp>
      <p:sp>
        <p:nvSpPr>
          <p:cNvPr id="7" name="文本框 6"/>
          <p:cNvSpPr txBox="1"/>
          <p:nvPr/>
        </p:nvSpPr>
        <p:spPr>
          <a:xfrm>
            <a:off x="5253990" y="5043805"/>
            <a:ext cx="1249680" cy="521970"/>
          </a:xfrm>
          <a:prstGeom prst="rect">
            <a:avLst/>
          </a:prstGeom>
          <a:noFill/>
        </p:spPr>
        <p:txBody>
          <a:bodyPr wrap="none" rtlCol="0">
            <a:spAutoFit/>
          </a:bodyPr>
          <a:p>
            <a:pPr algn="ctr"/>
            <a:r>
              <a:rPr lang="zh-CN" altLang="en-US" sz="2800" b="1">
                <a:solidFill>
                  <a:srgbClr val="FF0000"/>
                </a:solidFill>
              </a:rPr>
              <a:t>潮汐能</a:t>
            </a:r>
            <a:endParaRPr lang="zh-CN" altLang="en-US" sz="2800" b="1">
              <a:solidFill>
                <a:srgbClr val="FF0000"/>
              </a:solidFill>
            </a:endParaRPr>
          </a:p>
        </p:txBody>
      </p:sp>
      <p:sp>
        <p:nvSpPr>
          <p:cNvPr id="8" name="文本框 7"/>
          <p:cNvSpPr txBox="1"/>
          <p:nvPr/>
        </p:nvSpPr>
        <p:spPr>
          <a:xfrm>
            <a:off x="6574790" y="4593590"/>
            <a:ext cx="1847215"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indent="0" fontAlgn="auto">
              <a:lnSpc>
                <a:spcPct val="150000"/>
              </a:lnSpc>
              <a:buFont typeface="Wingdings" panose="05000000000000000000" charset="0"/>
              <a:buNone/>
            </a:pPr>
            <a:r>
              <a:rPr lang="zh-CN" altLang="en-US" sz="2400" b="1">
                <a:latin typeface="华文楷体" panose="02010600040101010101" charset="-122"/>
                <a:ea typeface="华文楷体" panose="02010600040101010101" charset="-122"/>
              </a:rPr>
              <a:t>沿海岛国。</a:t>
            </a:r>
            <a:endParaRPr lang="zh-CN" altLang="en-US" sz="2400" b="1">
              <a:latin typeface="华文楷体" panose="02010600040101010101" charset="-122"/>
              <a:ea typeface="华文楷体" panose="02010600040101010101" charset="-122"/>
            </a:endParaRPr>
          </a:p>
        </p:txBody>
      </p:sp>
      <p:sp>
        <p:nvSpPr>
          <p:cNvPr id="10" name="文本框 9"/>
          <p:cNvSpPr txBox="1"/>
          <p:nvPr/>
        </p:nvSpPr>
        <p:spPr>
          <a:xfrm>
            <a:off x="7780655" y="5932805"/>
            <a:ext cx="1960880" cy="521970"/>
          </a:xfrm>
          <a:prstGeom prst="rect">
            <a:avLst/>
          </a:prstGeom>
          <a:noFill/>
        </p:spPr>
        <p:txBody>
          <a:bodyPr wrap="none" rtlCol="0">
            <a:spAutoFit/>
          </a:bodyPr>
          <a:p>
            <a:pPr algn="ctr"/>
            <a:r>
              <a:rPr lang="zh-CN" altLang="en-US" sz="2800" b="1">
                <a:solidFill>
                  <a:srgbClr val="FF0000"/>
                </a:solidFill>
              </a:rPr>
              <a:t>核能？？？</a:t>
            </a:r>
            <a:endParaRPr lang="zh-CN" altLang="en-US" sz="2800" b="1">
              <a:solidFill>
                <a:srgbClr val="FF0000"/>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bldLvl="0" animBg="1"/>
      <p:bldP spid="2" grpId="0"/>
      <p:bldP spid="3" grpId="0" bldLvl="0" animBg="1"/>
      <p:bldP spid="4" grpId="0"/>
      <p:bldP spid="5" grpId="0" bldLvl="0" animBg="1"/>
      <p:bldP spid="6" grpId="0"/>
      <p:bldP spid="7" grpId="0"/>
      <p:bldP spid="8" grpId="0" bldLvl="0" animBg="1"/>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60082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第二产业</a:t>
            </a:r>
            <a:endParaRPr lang="zh-CN" altLang="en-US" sz="2800" b="1"/>
          </a:p>
        </p:txBody>
      </p:sp>
      <p:pic>
        <p:nvPicPr>
          <p:cNvPr id="106" name="图片 105"/>
          <p:cNvPicPr/>
          <p:nvPr/>
        </p:nvPicPr>
        <p:blipFill>
          <a:blip r:embed="rId1"/>
          <a:srcRect l="27703"/>
          <a:stretch>
            <a:fillRect/>
          </a:stretch>
        </p:blipFill>
        <p:spPr>
          <a:xfrm>
            <a:off x="6459220" y="0"/>
            <a:ext cx="3327400" cy="2423795"/>
          </a:xfrm>
          <a:prstGeom prst="rect">
            <a:avLst/>
          </a:prstGeom>
          <a:noFill/>
          <a:ln w="9525">
            <a:noFill/>
          </a:ln>
        </p:spPr>
      </p:pic>
      <p:pic>
        <p:nvPicPr>
          <p:cNvPr id="107" name="图片 106"/>
          <p:cNvPicPr/>
          <p:nvPr/>
        </p:nvPicPr>
        <p:blipFill>
          <a:blip r:embed="rId2"/>
          <a:srcRect l="8089" r="4373"/>
          <a:stretch>
            <a:fillRect/>
          </a:stretch>
        </p:blipFill>
        <p:spPr>
          <a:xfrm>
            <a:off x="6459220" y="2423795"/>
            <a:ext cx="3394710" cy="1975485"/>
          </a:xfrm>
          <a:prstGeom prst="rect">
            <a:avLst/>
          </a:prstGeom>
          <a:noFill/>
          <a:ln w="9525">
            <a:noFill/>
          </a:ln>
        </p:spPr>
      </p:pic>
      <p:pic>
        <p:nvPicPr>
          <p:cNvPr id="108" name="图片 107"/>
          <p:cNvPicPr/>
          <p:nvPr/>
        </p:nvPicPr>
        <p:blipFill>
          <a:blip r:embed="rId3"/>
          <a:stretch>
            <a:fillRect/>
          </a:stretch>
        </p:blipFill>
        <p:spPr>
          <a:xfrm>
            <a:off x="9708515" y="0"/>
            <a:ext cx="2483485" cy="3931285"/>
          </a:xfrm>
          <a:prstGeom prst="rect">
            <a:avLst/>
          </a:prstGeom>
          <a:noFill/>
          <a:ln w="9525">
            <a:noFill/>
          </a:ln>
        </p:spPr>
      </p:pic>
      <p:pic>
        <p:nvPicPr>
          <p:cNvPr id="110" name="图片 109"/>
          <p:cNvPicPr/>
          <p:nvPr/>
        </p:nvPicPr>
        <p:blipFill>
          <a:blip r:embed="rId4"/>
          <a:stretch>
            <a:fillRect/>
          </a:stretch>
        </p:blipFill>
        <p:spPr>
          <a:xfrm>
            <a:off x="6459220" y="4365625"/>
            <a:ext cx="3394075" cy="2354580"/>
          </a:xfrm>
          <a:prstGeom prst="rect">
            <a:avLst/>
          </a:prstGeom>
          <a:noFill/>
          <a:ln w="9525">
            <a:noFill/>
          </a:ln>
        </p:spPr>
      </p:pic>
      <p:pic>
        <p:nvPicPr>
          <p:cNvPr id="119" name="图片 118"/>
          <p:cNvPicPr/>
          <p:nvPr/>
        </p:nvPicPr>
        <p:blipFill>
          <a:blip r:embed="rId5"/>
          <a:srcRect t="52231" b="31769"/>
          <a:stretch>
            <a:fillRect/>
          </a:stretch>
        </p:blipFill>
        <p:spPr>
          <a:xfrm>
            <a:off x="0" y="6109335"/>
            <a:ext cx="5295265" cy="699135"/>
          </a:xfrm>
          <a:prstGeom prst="rect">
            <a:avLst/>
          </a:prstGeom>
          <a:noFill/>
          <a:ln w="9525">
            <a:noFill/>
          </a:ln>
        </p:spPr>
      </p:pic>
      <p:sp>
        <p:nvSpPr>
          <p:cNvPr id="16" name="文本框 15"/>
          <p:cNvSpPr txBox="1"/>
          <p:nvPr/>
        </p:nvSpPr>
        <p:spPr>
          <a:xfrm>
            <a:off x="1078865" y="6198235"/>
            <a:ext cx="321246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8.</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采购日本电器</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pic>
        <p:nvPicPr>
          <p:cNvPr id="2" name="图片 1"/>
          <p:cNvPicPr/>
          <p:nvPr/>
        </p:nvPicPr>
        <p:blipFill>
          <a:blip r:embed="rId6"/>
          <a:stretch>
            <a:fillRect/>
          </a:stretch>
        </p:blipFill>
        <p:spPr>
          <a:xfrm>
            <a:off x="1864995" y="2317750"/>
            <a:ext cx="2590165" cy="1820545"/>
          </a:xfrm>
          <a:prstGeom prst="rect">
            <a:avLst/>
          </a:prstGeom>
          <a:noFill/>
          <a:ln w="9525">
            <a:noFill/>
          </a:ln>
        </p:spPr>
      </p:pic>
      <p:sp>
        <p:nvSpPr>
          <p:cNvPr id="4" name="文本框 3"/>
          <p:cNvSpPr txBox="1"/>
          <p:nvPr/>
        </p:nvSpPr>
        <p:spPr>
          <a:xfrm>
            <a:off x="566420" y="4968240"/>
            <a:ext cx="3639820" cy="521970"/>
          </a:xfrm>
          <a:prstGeom prst="rect">
            <a:avLst/>
          </a:prstGeom>
          <a:noFill/>
        </p:spPr>
        <p:txBody>
          <a:bodyPr wrap="square" rtlCol="0">
            <a:spAutoFit/>
          </a:bodyPr>
          <a:p>
            <a:r>
              <a:rPr lang="zh-CN" altLang="en-US" sz="2800" b="1">
                <a:solidFill>
                  <a:srgbClr val="FF0000"/>
                </a:solidFill>
              </a:rPr>
              <a:t>低附加值原料、燃料</a:t>
            </a:r>
            <a:endParaRPr lang="zh-CN" altLang="en-US" sz="2800" b="1">
              <a:solidFill>
                <a:srgbClr val="FF0000"/>
              </a:solidFill>
            </a:endParaRPr>
          </a:p>
        </p:txBody>
      </p:sp>
      <p:sp>
        <p:nvSpPr>
          <p:cNvPr id="5" name="文本框 4"/>
          <p:cNvSpPr txBox="1"/>
          <p:nvPr/>
        </p:nvSpPr>
        <p:spPr>
          <a:xfrm>
            <a:off x="4875530" y="2669540"/>
            <a:ext cx="1308735" cy="768350"/>
          </a:xfrm>
          <a:prstGeom prst="rect">
            <a:avLst/>
          </a:prstGeom>
          <a:noFill/>
        </p:spPr>
        <p:txBody>
          <a:bodyPr wrap="square" rtlCol="0">
            <a:spAutoFit/>
          </a:bodyPr>
          <a:p>
            <a:r>
              <a:rPr lang="zh-CN" altLang="en-US" sz="4400" b="1">
                <a:latin typeface="华文隶书" panose="02010800040101010101" charset="-122"/>
                <a:ea typeface="华文隶书" panose="02010800040101010101" charset="-122"/>
              </a:rPr>
              <a:t>技术</a:t>
            </a:r>
            <a:endParaRPr lang="zh-CN" altLang="en-US" sz="4400" b="1">
              <a:latin typeface="华文隶书" panose="02010800040101010101" charset="-122"/>
              <a:ea typeface="华文隶书" panose="02010800040101010101" charset="-122"/>
            </a:endParaRPr>
          </a:p>
        </p:txBody>
      </p:sp>
      <p:sp>
        <p:nvSpPr>
          <p:cNvPr id="6" name="右箭头 5"/>
          <p:cNvSpPr/>
          <p:nvPr/>
        </p:nvSpPr>
        <p:spPr>
          <a:xfrm>
            <a:off x="5120005" y="793750"/>
            <a:ext cx="1064260" cy="836930"/>
          </a:xfrm>
          <a:prstGeom prst="rightArrow">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右箭头 6"/>
          <p:cNvSpPr/>
          <p:nvPr/>
        </p:nvSpPr>
        <p:spPr>
          <a:xfrm>
            <a:off x="4997450" y="4365625"/>
            <a:ext cx="1064260" cy="836930"/>
          </a:xfrm>
          <a:prstGeom prst="rightArrow">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9853295" y="4043680"/>
            <a:ext cx="2338705" cy="2030095"/>
          </a:xfrm>
          <a:prstGeom prst="rect">
            <a:avLst/>
          </a:prstGeom>
          <a:noFill/>
        </p:spPr>
        <p:txBody>
          <a:bodyPr wrap="square" rtlCol="0">
            <a:spAutoFit/>
          </a:bodyPr>
          <a:p>
            <a:pPr fontAlgn="auto">
              <a:lnSpc>
                <a:spcPct val="150000"/>
              </a:lnSpc>
            </a:pPr>
            <a:r>
              <a:rPr lang="zh-CN" altLang="en-US" sz="2800" b="1">
                <a:solidFill>
                  <a:srgbClr val="FF0000"/>
                </a:solidFill>
              </a:rPr>
              <a:t>高附加值、高市场竞争力工业制成品</a:t>
            </a:r>
            <a:endParaRPr lang="zh-CN" altLang="en-US" sz="2800" b="1">
              <a:solidFill>
                <a:srgbClr val="FF0000"/>
              </a:solidFill>
            </a:endParaRPr>
          </a:p>
        </p:txBody>
      </p:sp>
      <p:pic>
        <p:nvPicPr>
          <p:cNvPr id="10" name="图片 9"/>
          <p:cNvPicPr/>
          <p:nvPr/>
        </p:nvPicPr>
        <p:blipFill>
          <a:blip r:embed="rId7"/>
          <a:stretch>
            <a:fillRect/>
          </a:stretch>
        </p:blipFill>
        <p:spPr>
          <a:xfrm>
            <a:off x="86995" y="1996440"/>
            <a:ext cx="1619250" cy="2462530"/>
          </a:xfrm>
          <a:prstGeom prst="rect">
            <a:avLst/>
          </a:prstGeom>
          <a:noFill/>
          <a:ln w="9525">
            <a:noFill/>
          </a:ln>
        </p:spPr>
      </p:pic>
      <p:sp>
        <p:nvSpPr>
          <p:cNvPr id="17" name="文本框 16"/>
          <p:cNvSpPr txBox="1"/>
          <p:nvPr/>
        </p:nvSpPr>
        <p:spPr>
          <a:xfrm>
            <a:off x="1421130" y="903605"/>
            <a:ext cx="1808480" cy="5835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3200" b="1">
                <a:solidFill>
                  <a:srgbClr val="FF0000"/>
                </a:solidFill>
                <a:effectLst/>
              </a:rPr>
              <a:t>经济大国</a:t>
            </a:r>
            <a:endParaRPr lang="zh-CN" altLang="en-US" sz="3200" b="1">
              <a:solidFill>
                <a:srgbClr val="FF0000"/>
              </a:solidFill>
              <a:effectLst/>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7" grpId="0" animBg="1"/>
      <p:bldP spid="5" grpId="0"/>
      <p:bldP spid="8" grpId="0"/>
      <p:bldP spid="16" grpId="0" animBg="1"/>
      <p:bldP spid="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60082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第二产业</a:t>
            </a:r>
            <a:endParaRPr lang="zh-CN" altLang="en-US" sz="2800" b="1"/>
          </a:p>
        </p:txBody>
      </p:sp>
      <p:pic>
        <p:nvPicPr>
          <p:cNvPr id="2" name="图片 1"/>
          <p:cNvPicPr>
            <a:picLocks noChangeAspect="1"/>
          </p:cNvPicPr>
          <p:nvPr/>
        </p:nvPicPr>
        <p:blipFill>
          <a:blip r:embed="rId1">
            <a:lum contrast="24000"/>
          </a:blip>
          <a:srcRect l="2954" t="1491" r="1369" b="1253"/>
          <a:stretch>
            <a:fillRect/>
          </a:stretch>
        </p:blipFill>
        <p:spPr>
          <a:xfrm>
            <a:off x="86995" y="982345"/>
            <a:ext cx="5725795" cy="4893310"/>
          </a:xfrm>
          <a:prstGeom prst="rect">
            <a:avLst/>
          </a:prstGeom>
        </p:spPr>
      </p:pic>
      <p:sp>
        <p:nvSpPr>
          <p:cNvPr id="301128" name="Rectangle 72"/>
          <p:cNvSpPr/>
          <p:nvPr/>
        </p:nvSpPr>
        <p:spPr>
          <a:xfrm>
            <a:off x="5897245" y="0"/>
            <a:ext cx="6294120" cy="1198880"/>
          </a:xfrm>
          <a:prstGeom prst="rect">
            <a:avLst/>
          </a:prstGeom>
        </p:spPr>
        <p:style>
          <a:lnRef idx="2">
            <a:schemeClr val="dk1"/>
          </a:lnRef>
          <a:fillRef idx="1">
            <a:schemeClr val="lt1"/>
          </a:fillRef>
          <a:effectRef idx="0">
            <a:schemeClr val="dk1"/>
          </a:effectRef>
          <a:fontRef idx="minor">
            <a:schemeClr val="dk1"/>
          </a:fontRef>
        </p:style>
        <p:txBody>
          <a:bodyPr wrap="square">
            <a:spAutoFit/>
          </a:bodyPr>
          <a:p>
            <a:pPr fontAlgn="auto">
              <a:lnSpc>
                <a:spcPct val="150000"/>
              </a:lnSpc>
            </a:pPr>
            <a:r>
              <a:rPr lang="zh-CN" altLang="en-US" sz="2400" b="1" dirty="0">
                <a:latin typeface="Arial" panose="020B0604020202020204" pitchFamily="34" charset="0"/>
              </a:rPr>
              <a:t>阅读</a:t>
            </a:r>
            <a:r>
              <a:rPr lang="en-US" altLang="zh-CN" sz="2400" b="1" dirty="0">
                <a:latin typeface="Arial" panose="020B0604020202020204" pitchFamily="34" charset="0"/>
              </a:rPr>
              <a:t>“</a:t>
            </a:r>
            <a:r>
              <a:rPr lang="zh-CN" altLang="en-US" sz="2400" b="1" dirty="0">
                <a:latin typeface="Arial" panose="020B0604020202020204" pitchFamily="34" charset="0"/>
              </a:rPr>
              <a:t>日本群岛工业分布</a:t>
            </a:r>
            <a:r>
              <a:rPr lang="en-US" altLang="zh-CN" sz="2400" b="1" dirty="0">
                <a:latin typeface="Arial" panose="020B0604020202020204" pitchFamily="34" charset="0"/>
              </a:rPr>
              <a:t>”</a:t>
            </a:r>
            <a:r>
              <a:rPr lang="zh-CN" altLang="en-US" sz="2400" b="1" dirty="0">
                <a:latin typeface="Arial" panose="020B0604020202020204" pitchFamily="34" charset="0"/>
              </a:rPr>
              <a:t>图，你能否归纳出日本工业的特点？</a:t>
            </a:r>
            <a:endParaRPr lang="zh-CN" altLang="en-US" sz="2400" b="1" dirty="0">
              <a:latin typeface="Arial" panose="020B0604020202020204" pitchFamily="34" charset="0"/>
            </a:endParaRPr>
          </a:p>
        </p:txBody>
      </p:sp>
      <p:sp>
        <p:nvSpPr>
          <p:cNvPr id="4" name="文本框 3"/>
          <p:cNvSpPr txBox="1"/>
          <p:nvPr/>
        </p:nvSpPr>
        <p:spPr>
          <a:xfrm>
            <a:off x="5897245" y="1352550"/>
            <a:ext cx="6294120" cy="3415030"/>
          </a:xfrm>
          <a:prstGeom prst="rect">
            <a:avLst/>
          </a:prstGeom>
          <a:noFill/>
        </p:spPr>
        <p:txBody>
          <a:bodyPr wrap="square" rtlCol="0">
            <a:spAutoFit/>
          </a:bodyPr>
          <a:p>
            <a:pPr marL="342900" indent="-342900" fontAlgn="auto">
              <a:lnSpc>
                <a:spcPct val="150000"/>
              </a:lnSpc>
              <a:buFont typeface="Wingdings" panose="05000000000000000000" charset="0"/>
              <a:buChar char="l"/>
            </a:pPr>
            <a:r>
              <a:rPr lang="zh-CN" altLang="en-US" sz="2400" b="1">
                <a:latin typeface="华文中宋" panose="02010600040101010101" charset="-122"/>
                <a:ea typeface="华文中宋" panose="02010600040101010101" charset="-122"/>
              </a:rPr>
              <a:t>日本的钢铁工业主要分布在哪些城市？</a:t>
            </a:r>
            <a:endParaRPr lang="zh-CN" altLang="en-US" sz="2400" b="1">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endParaRPr lang="zh-CN" altLang="en-US" sz="2400" b="1">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r>
              <a:rPr lang="zh-CN" altLang="en-US" sz="2400" b="1">
                <a:latin typeface="华文中宋" panose="02010600040101010101" charset="-122"/>
                <a:ea typeface="华文中宋" panose="02010600040101010101" charset="-122"/>
              </a:rPr>
              <a:t>日本的汽车工业主要分布在哪些城市？</a:t>
            </a:r>
            <a:endParaRPr lang="zh-CN" altLang="en-US" sz="2400" b="1">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endParaRPr lang="zh-CN" altLang="en-US" sz="2400" b="1">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r>
              <a:rPr lang="zh-CN" altLang="en-US" sz="2400" b="1">
                <a:latin typeface="华文中宋" panose="02010600040101010101" charset="-122"/>
                <a:ea typeface="华文中宋" panose="02010600040101010101" charset="-122"/>
              </a:rPr>
              <a:t>日本的家电和机器人生产工业主要分布在哪些城市？</a:t>
            </a:r>
            <a:endParaRPr lang="zh-CN" altLang="en-US" sz="2400" b="1">
              <a:latin typeface="华文中宋" panose="02010600040101010101" charset="-122"/>
              <a:ea typeface="华文中宋" panose="02010600040101010101" charset="-122"/>
            </a:endParaRPr>
          </a:p>
        </p:txBody>
      </p:sp>
      <p:sp>
        <p:nvSpPr>
          <p:cNvPr id="5" name="文本框 4"/>
          <p:cNvSpPr txBox="1"/>
          <p:nvPr/>
        </p:nvSpPr>
        <p:spPr>
          <a:xfrm>
            <a:off x="6130290" y="2021840"/>
            <a:ext cx="5069840" cy="460375"/>
          </a:xfrm>
          <a:prstGeom prst="rect">
            <a:avLst/>
          </a:prstGeom>
          <a:noFill/>
        </p:spPr>
        <p:txBody>
          <a:bodyPr wrap="none" rtlCol="0">
            <a:spAutoFit/>
          </a:bodyPr>
          <a:p>
            <a:r>
              <a:rPr lang="zh-CN" altLang="en-US" sz="2400" b="1">
                <a:solidFill>
                  <a:srgbClr val="FF0000"/>
                </a:solidFill>
                <a:latin typeface="华文中宋" panose="02010600040101010101" charset="-122"/>
                <a:ea typeface="华文中宋" panose="02010600040101010101" charset="-122"/>
              </a:rPr>
              <a:t>北九州、福山、神户、大阪、名古屋</a:t>
            </a:r>
            <a:endParaRPr lang="zh-CN" altLang="en-US" sz="2400" b="1">
              <a:solidFill>
                <a:srgbClr val="FF0000"/>
              </a:solidFill>
              <a:latin typeface="华文中宋" panose="02010600040101010101" charset="-122"/>
              <a:ea typeface="华文中宋" panose="02010600040101010101" charset="-122"/>
            </a:endParaRPr>
          </a:p>
        </p:txBody>
      </p:sp>
      <p:sp>
        <p:nvSpPr>
          <p:cNvPr id="6" name="文本框 5"/>
          <p:cNvSpPr txBox="1"/>
          <p:nvPr/>
        </p:nvSpPr>
        <p:spPr>
          <a:xfrm>
            <a:off x="6200140" y="3168015"/>
            <a:ext cx="3542665" cy="460375"/>
          </a:xfrm>
          <a:prstGeom prst="rect">
            <a:avLst/>
          </a:prstGeom>
          <a:noFill/>
        </p:spPr>
        <p:txBody>
          <a:bodyPr wrap="none" rtlCol="0">
            <a:spAutoFit/>
          </a:bodyPr>
          <a:p>
            <a:r>
              <a:rPr lang="zh-CN" altLang="en-US" sz="2400" b="1">
                <a:solidFill>
                  <a:srgbClr val="FF0000"/>
                </a:solidFill>
                <a:latin typeface="华文中宋" panose="02010600040101010101" charset="-122"/>
                <a:ea typeface="华文中宋" panose="02010600040101010101" charset="-122"/>
              </a:rPr>
              <a:t>广岛、丰田、横滨、东京</a:t>
            </a:r>
            <a:endParaRPr lang="zh-CN" altLang="en-US" sz="2400" b="1">
              <a:solidFill>
                <a:srgbClr val="FF0000"/>
              </a:solidFill>
              <a:latin typeface="华文中宋" panose="02010600040101010101" charset="-122"/>
              <a:ea typeface="华文中宋" panose="02010600040101010101" charset="-122"/>
            </a:endParaRPr>
          </a:p>
        </p:txBody>
      </p:sp>
      <p:sp>
        <p:nvSpPr>
          <p:cNvPr id="7" name="文本框 6"/>
          <p:cNvSpPr txBox="1"/>
          <p:nvPr/>
        </p:nvSpPr>
        <p:spPr>
          <a:xfrm>
            <a:off x="6130290" y="4697730"/>
            <a:ext cx="1710055" cy="460375"/>
          </a:xfrm>
          <a:prstGeom prst="rect">
            <a:avLst/>
          </a:prstGeom>
          <a:noFill/>
        </p:spPr>
        <p:txBody>
          <a:bodyPr wrap="none" rtlCol="0">
            <a:spAutoFit/>
          </a:bodyPr>
          <a:p>
            <a:r>
              <a:rPr lang="zh-CN" altLang="en-US" sz="2400" b="1">
                <a:solidFill>
                  <a:srgbClr val="FF0000"/>
                </a:solidFill>
                <a:latin typeface="华文中宋" panose="02010600040101010101" charset="-122"/>
                <a:ea typeface="华文中宋" panose="02010600040101010101" charset="-122"/>
              </a:rPr>
              <a:t>东京、大阪</a:t>
            </a:r>
            <a:endParaRPr lang="zh-CN" altLang="en-US" sz="2400" b="1">
              <a:solidFill>
                <a:srgbClr val="FF0000"/>
              </a:solidFill>
              <a:latin typeface="华文中宋" panose="02010600040101010101" charset="-122"/>
              <a:ea typeface="华文中宋" panose="020106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011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128" grpId="1" animBg="1"/>
      <p:bldP spid="4" grpId="0"/>
      <p:bldP spid="5" grpId="0"/>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60082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第二产业</a:t>
            </a:r>
            <a:endParaRPr lang="zh-CN" altLang="en-US" sz="2800" b="1"/>
          </a:p>
        </p:txBody>
      </p:sp>
      <p:pic>
        <p:nvPicPr>
          <p:cNvPr id="2" name="图片 1"/>
          <p:cNvPicPr>
            <a:picLocks noChangeAspect="1"/>
          </p:cNvPicPr>
          <p:nvPr/>
        </p:nvPicPr>
        <p:blipFill>
          <a:blip r:embed="rId1">
            <a:lum contrast="24000"/>
          </a:blip>
          <a:srcRect l="2954" t="1491" r="1369" b="1253"/>
          <a:stretch>
            <a:fillRect/>
          </a:stretch>
        </p:blipFill>
        <p:spPr>
          <a:xfrm>
            <a:off x="86995" y="982345"/>
            <a:ext cx="5725795" cy="4893310"/>
          </a:xfrm>
          <a:prstGeom prst="rect">
            <a:avLst/>
          </a:prstGeom>
        </p:spPr>
      </p:pic>
      <p:sp>
        <p:nvSpPr>
          <p:cNvPr id="301128" name="Rectangle 72"/>
          <p:cNvSpPr/>
          <p:nvPr/>
        </p:nvSpPr>
        <p:spPr>
          <a:xfrm>
            <a:off x="1150620" y="6077585"/>
            <a:ext cx="3599180" cy="6451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p>
            <a:pPr fontAlgn="auto">
              <a:lnSpc>
                <a:spcPct val="150000"/>
              </a:lnSpc>
            </a:pPr>
            <a:r>
              <a:rPr lang="zh-CN" sz="2400" b="1" dirty="0">
                <a:latin typeface="Arial" panose="020B0604020202020204" pitchFamily="34" charset="0"/>
              </a:rPr>
              <a:t>这些城市有何分布特点？</a:t>
            </a:r>
            <a:endParaRPr lang="zh-CN" sz="2400" b="1" dirty="0">
              <a:latin typeface="Arial" panose="020B0604020202020204" pitchFamily="34" charset="0"/>
            </a:endParaRPr>
          </a:p>
        </p:txBody>
      </p:sp>
      <p:cxnSp>
        <p:nvCxnSpPr>
          <p:cNvPr id="3" name="直接连接符 2"/>
          <p:cNvCxnSpPr/>
          <p:nvPr/>
        </p:nvCxnSpPr>
        <p:spPr>
          <a:xfrm flipV="1">
            <a:off x="1097915" y="4322445"/>
            <a:ext cx="3183255" cy="5492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972185" y="4022725"/>
            <a:ext cx="3183255" cy="54927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5963920" y="982345"/>
            <a:ext cx="5994400"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342900" indent="-342900" fontAlgn="auto">
              <a:lnSpc>
                <a:spcPct val="150000"/>
              </a:lnSpc>
              <a:buFont typeface="Wingdings" panose="05000000000000000000" charset="0"/>
              <a:buChar char="l"/>
            </a:pPr>
            <a:r>
              <a:rPr lang="zh-CN" altLang="en-US" sz="2400" b="1">
                <a:solidFill>
                  <a:srgbClr val="FF0000"/>
                </a:solidFill>
              </a:rPr>
              <a:t>日本工业城市紧密相连，呈狭长的带状分布</a:t>
            </a:r>
            <a:endParaRPr lang="zh-CN" altLang="en-US" sz="2400" b="1">
              <a:solidFill>
                <a:srgbClr val="FF0000"/>
              </a:solidFill>
            </a:endParaRPr>
          </a:p>
        </p:txBody>
      </p:sp>
      <p:sp>
        <p:nvSpPr>
          <p:cNvPr id="10" name="文本框 9"/>
          <p:cNvSpPr txBox="1"/>
          <p:nvPr/>
        </p:nvSpPr>
        <p:spPr>
          <a:xfrm>
            <a:off x="2304415" y="3027045"/>
            <a:ext cx="1137920" cy="460375"/>
          </a:xfrm>
          <a:prstGeom prst="rect">
            <a:avLst/>
          </a:prstGeom>
          <a:solidFill>
            <a:srgbClr val="00B0F0"/>
          </a:solidFill>
        </p:spPr>
        <p:txBody>
          <a:bodyPr wrap="square" rtlCol="0">
            <a:spAutoFit/>
          </a:bodyPr>
          <a:p>
            <a:pPr algn="ctr"/>
            <a:r>
              <a:rPr lang="zh-CN" altLang="en-US" sz="2400" b="1">
                <a:solidFill>
                  <a:schemeClr val="bg1"/>
                </a:solidFill>
                <a:latin typeface="华文隶书" panose="02010800040101010101" charset="-122"/>
                <a:ea typeface="华文隶书" panose="02010800040101010101" charset="-122"/>
              </a:rPr>
              <a:t>日本海</a:t>
            </a:r>
            <a:endParaRPr lang="zh-CN" altLang="en-US" sz="2400" b="1">
              <a:solidFill>
                <a:schemeClr val="bg1"/>
              </a:solidFill>
              <a:latin typeface="华文隶书" panose="02010800040101010101" charset="-122"/>
              <a:ea typeface="华文隶书" panose="02010800040101010101" charset="-122"/>
            </a:endParaRPr>
          </a:p>
        </p:txBody>
      </p:sp>
      <p:sp>
        <p:nvSpPr>
          <p:cNvPr id="11" name="文本框 10"/>
          <p:cNvSpPr txBox="1"/>
          <p:nvPr/>
        </p:nvSpPr>
        <p:spPr>
          <a:xfrm>
            <a:off x="5029835" y="3997325"/>
            <a:ext cx="668020" cy="1198880"/>
          </a:xfrm>
          <a:prstGeom prst="rect">
            <a:avLst/>
          </a:prstGeom>
          <a:solidFill>
            <a:srgbClr val="00B0F0"/>
          </a:solidFill>
        </p:spPr>
        <p:txBody>
          <a:bodyPr wrap="square" rtlCol="0">
            <a:spAutoFit/>
          </a:bodyPr>
          <a:p>
            <a:pPr algn="ctr"/>
            <a:r>
              <a:rPr lang="zh-CN" altLang="en-US" sz="2400" b="1">
                <a:solidFill>
                  <a:schemeClr val="bg1"/>
                </a:solidFill>
                <a:latin typeface="华文隶书" panose="02010800040101010101" charset="-122"/>
                <a:ea typeface="华文隶书" panose="02010800040101010101" charset="-122"/>
              </a:rPr>
              <a:t>太平洋</a:t>
            </a:r>
            <a:endParaRPr lang="zh-CN" altLang="en-US" sz="2400" b="1">
              <a:solidFill>
                <a:schemeClr val="bg1"/>
              </a:solidFill>
              <a:latin typeface="华文隶书" panose="02010800040101010101" charset="-122"/>
              <a:ea typeface="华文隶书" panose="02010800040101010101" charset="-122"/>
            </a:endParaRPr>
          </a:p>
        </p:txBody>
      </p:sp>
      <p:sp>
        <p:nvSpPr>
          <p:cNvPr id="12" name="文本框 11"/>
          <p:cNvSpPr txBox="1"/>
          <p:nvPr/>
        </p:nvSpPr>
        <p:spPr>
          <a:xfrm>
            <a:off x="5963920" y="3027045"/>
            <a:ext cx="5994400" cy="17532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marL="342900" indent="-342900" fontAlgn="auto">
              <a:lnSpc>
                <a:spcPct val="150000"/>
              </a:lnSpc>
              <a:buFont typeface="Wingdings" panose="05000000000000000000" charset="0"/>
              <a:buChar char="l"/>
            </a:pPr>
            <a:r>
              <a:rPr lang="zh-CN" altLang="en-US" sz="2400" b="1">
                <a:solidFill>
                  <a:srgbClr val="FF0000"/>
                </a:solidFill>
              </a:rPr>
              <a:t>日本工业城市集中分布在太平洋地带</a:t>
            </a:r>
            <a:r>
              <a:rPr lang="en-US" altLang="zh-CN" sz="2400" b="1">
                <a:solidFill>
                  <a:srgbClr val="FF0000"/>
                </a:solidFill>
              </a:rPr>
              <a:t>——</a:t>
            </a:r>
            <a:r>
              <a:rPr lang="zh-CN" altLang="en-US" sz="2400" b="1">
                <a:solidFill>
                  <a:srgbClr val="FF0000"/>
                </a:solidFill>
              </a:rPr>
              <a:t>日本太平洋沿岸工业区（世界六大工业区之一）</a:t>
            </a:r>
            <a:endParaRPr lang="zh-CN" altLang="en-US" sz="2400" b="1">
              <a:solidFill>
                <a:srgbClr val="FF0000"/>
              </a:solidFill>
            </a:endParaRPr>
          </a:p>
        </p:txBody>
      </p:sp>
      <p:sp>
        <p:nvSpPr>
          <p:cNvPr id="13" name="Rectangle 72"/>
          <p:cNvSpPr/>
          <p:nvPr/>
        </p:nvSpPr>
        <p:spPr>
          <a:xfrm>
            <a:off x="5963920" y="5798820"/>
            <a:ext cx="4855845" cy="6451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p>
            <a:pPr fontAlgn="auto">
              <a:lnSpc>
                <a:spcPct val="150000"/>
              </a:lnSpc>
            </a:pPr>
            <a:r>
              <a:rPr lang="zh-CN" sz="2400" b="1" dirty="0">
                <a:latin typeface="Arial" panose="020B0604020202020204" pitchFamily="34" charset="0"/>
              </a:rPr>
              <a:t>为什么会呈现出这样的分布规律呢？</a:t>
            </a:r>
            <a:endParaRPr lang="zh-CN" sz="2400" b="1" dirty="0">
              <a:latin typeface="Arial" panose="020B060402020202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bldLvl="0" animBg="1"/>
      <p:bldP spid="1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60082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第二产业和第三产业</a:t>
            </a:r>
            <a:endParaRPr lang="zh-CN" altLang="en-US" sz="2800" b="1"/>
          </a:p>
        </p:txBody>
      </p:sp>
      <p:pic>
        <p:nvPicPr>
          <p:cNvPr id="7" name="图片 6"/>
          <p:cNvPicPr>
            <a:picLocks noChangeAspect="1"/>
          </p:cNvPicPr>
          <p:nvPr/>
        </p:nvPicPr>
        <p:blipFill>
          <a:blip r:embed="rId1"/>
          <a:stretch>
            <a:fillRect/>
          </a:stretch>
        </p:blipFill>
        <p:spPr>
          <a:xfrm>
            <a:off x="86995" y="1527810"/>
            <a:ext cx="11945620" cy="5145405"/>
          </a:xfrm>
          <a:prstGeom prst="rect">
            <a:avLst/>
          </a:prstGeom>
        </p:spPr>
      </p:pic>
      <p:sp>
        <p:nvSpPr>
          <p:cNvPr id="14" name="文本框 13"/>
          <p:cNvSpPr txBox="1"/>
          <p:nvPr/>
        </p:nvSpPr>
        <p:spPr>
          <a:xfrm>
            <a:off x="209550" y="426085"/>
            <a:ext cx="11892280" cy="116840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25000"/>
              </a:lnSpc>
            </a:pPr>
            <a:r>
              <a:rPr lang="zh-CN" altLang="en-US" sz="2800" b="1">
                <a:solidFill>
                  <a:srgbClr val="FF0000"/>
                </a:solidFill>
                <a:latin typeface="华文隶书" panose="02010800040101010101" charset="-122"/>
                <a:ea typeface="华文隶书" panose="02010800040101010101" charset="-122"/>
              </a:rPr>
              <a:t>日本作为贸易大国，其产品需要满足国内居民和世界上其他国家居民的生产生活需求。</a:t>
            </a:r>
            <a:endParaRPr lang="zh-CN" altLang="en-US" sz="2800" b="1">
              <a:solidFill>
                <a:srgbClr val="FF0000"/>
              </a:solidFill>
              <a:latin typeface="华文隶书" panose="02010800040101010101" charset="-122"/>
              <a:ea typeface="华文隶书" panose="02010800040101010101" charset="-122"/>
            </a:endParaRPr>
          </a:p>
        </p:txBody>
      </p:sp>
      <p:sp>
        <p:nvSpPr>
          <p:cNvPr id="15" name="文本框 14"/>
          <p:cNvSpPr txBox="1"/>
          <p:nvPr/>
        </p:nvSpPr>
        <p:spPr>
          <a:xfrm>
            <a:off x="6798310" y="2607945"/>
            <a:ext cx="1470025" cy="460375"/>
          </a:xfrm>
          <a:prstGeom prst="rect">
            <a:avLst/>
          </a:prstGeom>
          <a:solidFill>
            <a:srgbClr val="FF0000"/>
          </a:solid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电子电器</a:t>
            </a:r>
            <a:endParaRPr lang="zh-CN" altLang="en-US" sz="2400">
              <a:solidFill>
                <a:schemeClr val="bg1"/>
              </a:solidFill>
              <a:latin typeface="华文隶书" panose="02010800040101010101" charset="-122"/>
              <a:ea typeface="华文隶书" panose="02010800040101010101" charset="-122"/>
            </a:endParaRPr>
          </a:p>
        </p:txBody>
      </p:sp>
      <p:sp>
        <p:nvSpPr>
          <p:cNvPr id="16" name="文本框 15"/>
          <p:cNvSpPr txBox="1"/>
          <p:nvPr/>
        </p:nvSpPr>
        <p:spPr>
          <a:xfrm>
            <a:off x="6925310" y="3068320"/>
            <a:ext cx="1470025" cy="460375"/>
          </a:xfrm>
          <a:prstGeom prst="rect">
            <a:avLst/>
          </a:prstGeom>
          <a:solidFill>
            <a:srgbClr val="FF0000"/>
          </a:solid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电子电器</a:t>
            </a:r>
            <a:endParaRPr lang="zh-CN" altLang="en-US" sz="2400">
              <a:solidFill>
                <a:schemeClr val="bg1"/>
              </a:solidFill>
              <a:latin typeface="华文隶书" panose="02010800040101010101" charset="-122"/>
              <a:ea typeface="华文隶书" panose="02010800040101010101" charset="-122"/>
            </a:endParaRPr>
          </a:p>
        </p:txBody>
      </p:sp>
      <p:sp>
        <p:nvSpPr>
          <p:cNvPr id="17" name="文本框 16"/>
          <p:cNvSpPr txBox="1"/>
          <p:nvPr/>
        </p:nvSpPr>
        <p:spPr>
          <a:xfrm>
            <a:off x="4200525" y="2883535"/>
            <a:ext cx="919480" cy="829945"/>
          </a:xfrm>
          <a:prstGeom prst="rect">
            <a:avLst/>
          </a:prstGeom>
          <a:solidFill>
            <a:srgbClr val="FF0000"/>
          </a:solid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电子电器</a:t>
            </a:r>
            <a:endParaRPr lang="zh-CN" altLang="en-US" sz="2400">
              <a:solidFill>
                <a:schemeClr val="bg1"/>
              </a:solidFill>
              <a:latin typeface="华文隶书" panose="02010800040101010101" charset="-122"/>
              <a:ea typeface="华文隶书" panose="02010800040101010101" charset="-122"/>
            </a:endParaRPr>
          </a:p>
        </p:txBody>
      </p:sp>
      <p:sp>
        <p:nvSpPr>
          <p:cNvPr id="18" name="文本框 17"/>
          <p:cNvSpPr txBox="1"/>
          <p:nvPr/>
        </p:nvSpPr>
        <p:spPr>
          <a:xfrm>
            <a:off x="2409190" y="3713480"/>
            <a:ext cx="919480" cy="829945"/>
          </a:xfrm>
          <a:prstGeom prst="rect">
            <a:avLst/>
          </a:prstGeom>
          <a:solidFill>
            <a:srgbClr val="FF0000"/>
          </a:solid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电子电器</a:t>
            </a:r>
            <a:endParaRPr lang="zh-CN" altLang="en-US" sz="2400">
              <a:solidFill>
                <a:schemeClr val="bg1"/>
              </a:solidFill>
              <a:latin typeface="华文隶书" panose="02010800040101010101" charset="-122"/>
              <a:ea typeface="华文隶书" panose="02010800040101010101" charset="-122"/>
            </a:endParaRPr>
          </a:p>
        </p:txBody>
      </p:sp>
      <p:sp>
        <p:nvSpPr>
          <p:cNvPr id="20" name="文本框 19"/>
          <p:cNvSpPr txBox="1"/>
          <p:nvPr/>
        </p:nvSpPr>
        <p:spPr>
          <a:xfrm>
            <a:off x="4200525" y="2423160"/>
            <a:ext cx="919480" cy="460375"/>
          </a:xfrm>
          <a:prstGeom prst="rect">
            <a:avLst/>
          </a:prstGeom>
          <a:solidFill>
            <a:srgbClr val="7030A0"/>
          </a:solid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汽车</a:t>
            </a:r>
            <a:endParaRPr lang="zh-CN" altLang="en-US" sz="2400">
              <a:solidFill>
                <a:schemeClr val="bg1"/>
              </a:solidFill>
              <a:latin typeface="华文隶书" panose="02010800040101010101" charset="-122"/>
              <a:ea typeface="华文隶书" panose="02010800040101010101" charset="-122"/>
            </a:endParaRPr>
          </a:p>
        </p:txBody>
      </p:sp>
      <p:sp>
        <p:nvSpPr>
          <p:cNvPr id="21" name="文本框 20"/>
          <p:cNvSpPr txBox="1"/>
          <p:nvPr/>
        </p:nvSpPr>
        <p:spPr>
          <a:xfrm>
            <a:off x="8268335" y="2607945"/>
            <a:ext cx="919480" cy="460375"/>
          </a:xfrm>
          <a:prstGeom prst="rect">
            <a:avLst/>
          </a:prstGeom>
          <a:solidFill>
            <a:srgbClr val="7030A0"/>
          </a:solid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汽车</a:t>
            </a:r>
            <a:endParaRPr lang="zh-CN" altLang="en-US" sz="2400">
              <a:solidFill>
                <a:schemeClr val="bg1"/>
              </a:solidFill>
              <a:latin typeface="华文隶书" panose="02010800040101010101" charset="-122"/>
              <a:ea typeface="华文隶书" panose="02010800040101010101" charset="-122"/>
            </a:endParaRPr>
          </a:p>
        </p:txBody>
      </p:sp>
      <p:sp>
        <p:nvSpPr>
          <p:cNvPr id="22" name="文本框 21"/>
          <p:cNvSpPr txBox="1"/>
          <p:nvPr/>
        </p:nvSpPr>
        <p:spPr>
          <a:xfrm>
            <a:off x="8395335" y="3068320"/>
            <a:ext cx="919480" cy="460375"/>
          </a:xfrm>
          <a:prstGeom prst="rect">
            <a:avLst/>
          </a:prstGeom>
          <a:solidFill>
            <a:srgbClr val="7030A0"/>
          </a:solid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汽车</a:t>
            </a:r>
            <a:endParaRPr lang="zh-CN" altLang="en-US" sz="2400">
              <a:solidFill>
                <a:schemeClr val="bg1"/>
              </a:solidFill>
              <a:latin typeface="华文隶书" panose="02010800040101010101" charset="-122"/>
              <a:ea typeface="华文隶书" panose="02010800040101010101" charset="-122"/>
            </a:endParaRPr>
          </a:p>
        </p:txBody>
      </p:sp>
      <p:sp>
        <p:nvSpPr>
          <p:cNvPr id="23" name="文本框 22"/>
          <p:cNvSpPr txBox="1"/>
          <p:nvPr/>
        </p:nvSpPr>
        <p:spPr>
          <a:xfrm>
            <a:off x="5878830" y="5360035"/>
            <a:ext cx="919480" cy="460375"/>
          </a:xfrm>
          <a:prstGeom prst="rect">
            <a:avLst/>
          </a:prstGeom>
          <a:solidFill>
            <a:srgbClr val="7030A0"/>
          </a:solid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汽车</a:t>
            </a:r>
            <a:endParaRPr lang="zh-CN" altLang="en-US" sz="2400">
              <a:solidFill>
                <a:schemeClr val="bg1"/>
              </a:solidFill>
              <a:latin typeface="华文隶书" panose="02010800040101010101" charset="-122"/>
              <a:ea typeface="华文隶书" panose="02010800040101010101" charset="-122"/>
            </a:endParaRPr>
          </a:p>
        </p:txBody>
      </p:sp>
      <p:sp>
        <p:nvSpPr>
          <p:cNvPr id="24" name="文本框 23"/>
          <p:cNvSpPr txBox="1"/>
          <p:nvPr/>
        </p:nvSpPr>
        <p:spPr>
          <a:xfrm>
            <a:off x="2409190" y="3253105"/>
            <a:ext cx="919480" cy="460375"/>
          </a:xfrm>
          <a:prstGeom prst="rect">
            <a:avLst/>
          </a:prstGeom>
          <a:solidFill>
            <a:srgbClr val="7030A0"/>
          </a:solid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汽车</a:t>
            </a:r>
            <a:endParaRPr lang="zh-CN" altLang="en-US" sz="2400">
              <a:solidFill>
                <a:schemeClr val="bg1"/>
              </a:solidFill>
              <a:latin typeface="华文隶书" panose="02010800040101010101" charset="-122"/>
              <a:ea typeface="华文隶书" panose="02010800040101010101" charset="-122"/>
            </a:endParaRPr>
          </a:p>
        </p:txBody>
      </p:sp>
      <p:sp>
        <p:nvSpPr>
          <p:cNvPr id="25" name="文本框 24"/>
          <p:cNvSpPr txBox="1"/>
          <p:nvPr/>
        </p:nvSpPr>
        <p:spPr>
          <a:xfrm>
            <a:off x="7860665" y="1527810"/>
            <a:ext cx="4171950" cy="4603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r>
              <a:rPr lang="zh-CN" altLang="en-US" sz="2400" b="1">
                <a:solidFill>
                  <a:srgbClr val="FF0000"/>
                </a:solidFill>
              </a:rPr>
              <a:t>日本进出口货物运输量很大！！</a:t>
            </a:r>
            <a:endParaRPr lang="zh-CN" altLang="en-US" sz="2400" b="1">
              <a:solidFill>
                <a:srgbClr val="FF0000"/>
              </a:solidFill>
            </a:endParaRPr>
          </a:p>
        </p:txBody>
      </p:sp>
      <p:pic>
        <p:nvPicPr>
          <p:cNvPr id="116" name="图片 115"/>
          <p:cNvPicPr/>
          <p:nvPr/>
        </p:nvPicPr>
        <p:blipFill>
          <a:blip r:embed="rId2"/>
          <a:srcRect b="9022"/>
          <a:stretch>
            <a:fillRect/>
          </a:stretch>
        </p:blipFill>
        <p:spPr>
          <a:xfrm>
            <a:off x="5830570" y="3152140"/>
            <a:ext cx="6202045" cy="3521075"/>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60082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第二产业和第三产业</a:t>
            </a:r>
            <a:endParaRPr lang="zh-CN" altLang="en-US" sz="2800" b="1"/>
          </a:p>
        </p:txBody>
      </p:sp>
      <p:pic>
        <p:nvPicPr>
          <p:cNvPr id="2" name="图片 1"/>
          <p:cNvPicPr>
            <a:picLocks noChangeAspect="1"/>
          </p:cNvPicPr>
          <p:nvPr/>
        </p:nvPicPr>
        <p:blipFill>
          <a:blip r:embed="rId1">
            <a:lum contrast="24000"/>
          </a:blip>
          <a:stretch>
            <a:fillRect/>
          </a:stretch>
        </p:blipFill>
        <p:spPr>
          <a:xfrm>
            <a:off x="86995" y="1436370"/>
            <a:ext cx="4966970" cy="5302885"/>
          </a:xfrm>
          <a:prstGeom prst="rect">
            <a:avLst/>
          </a:prstGeom>
        </p:spPr>
      </p:pic>
      <p:sp>
        <p:nvSpPr>
          <p:cNvPr id="25" name="文本框 24"/>
          <p:cNvSpPr txBox="1"/>
          <p:nvPr/>
        </p:nvSpPr>
        <p:spPr>
          <a:xfrm>
            <a:off x="5309235" y="629285"/>
            <a:ext cx="6840220"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solidFill>
                  <a:srgbClr val="FF0000"/>
                </a:solidFill>
              </a:rPr>
              <a:t>日本漫长曲折的海岸线为港口的建设和海洋运输业的发展提供了得天独厚的优势。</a:t>
            </a:r>
            <a:endParaRPr lang="zh-CN" altLang="en-US" sz="2400" b="1">
              <a:solidFill>
                <a:srgbClr val="FF0000"/>
              </a:solidFill>
            </a:endParaRPr>
          </a:p>
        </p:txBody>
      </p:sp>
      <p:sp>
        <p:nvSpPr>
          <p:cNvPr id="3" name="文本框 2"/>
          <p:cNvSpPr txBox="1"/>
          <p:nvPr/>
        </p:nvSpPr>
        <p:spPr>
          <a:xfrm>
            <a:off x="0" y="629285"/>
            <a:ext cx="5309235" cy="62992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25000"/>
              </a:lnSpc>
            </a:pPr>
            <a:r>
              <a:rPr lang="zh-CN" altLang="en-US" sz="2800" b="1">
                <a:solidFill>
                  <a:srgbClr val="0070C0"/>
                </a:solidFill>
                <a:latin typeface="华文隶书" panose="02010800040101010101" charset="-122"/>
                <a:ea typeface="华文隶书" panose="02010800040101010101" charset="-122"/>
              </a:rPr>
              <a:t>这些工业城市是日本的主要港口！</a:t>
            </a:r>
            <a:endParaRPr lang="zh-CN" altLang="en-US" sz="2800" b="1">
              <a:solidFill>
                <a:srgbClr val="0070C0"/>
              </a:solidFill>
              <a:latin typeface="华文隶书" panose="02010800040101010101" charset="-122"/>
              <a:ea typeface="华文隶书" panose="02010800040101010101" charset="-122"/>
            </a:endParaRPr>
          </a:p>
        </p:txBody>
      </p:sp>
      <p:pic>
        <p:nvPicPr>
          <p:cNvPr id="122" name="图片 121"/>
          <p:cNvPicPr/>
          <p:nvPr/>
        </p:nvPicPr>
        <p:blipFill>
          <a:blip r:embed="rId2"/>
          <a:stretch>
            <a:fillRect/>
          </a:stretch>
        </p:blipFill>
        <p:spPr>
          <a:xfrm>
            <a:off x="5238115" y="1935480"/>
            <a:ext cx="5685155" cy="3864610"/>
          </a:xfrm>
          <a:prstGeom prst="rect">
            <a:avLst/>
          </a:prstGeom>
          <a:noFill/>
          <a:ln w="9525">
            <a:noFill/>
          </a:ln>
        </p:spPr>
      </p:pic>
      <p:pic>
        <p:nvPicPr>
          <p:cNvPr id="124" name="图片 123"/>
          <p:cNvPicPr/>
          <p:nvPr/>
        </p:nvPicPr>
        <p:blipFill>
          <a:blip r:embed="rId3"/>
          <a:stretch>
            <a:fillRect/>
          </a:stretch>
        </p:blipFill>
        <p:spPr>
          <a:xfrm>
            <a:off x="6445250" y="2934335"/>
            <a:ext cx="5704205" cy="3856355"/>
          </a:xfrm>
          <a:prstGeom prst="rect">
            <a:avLst/>
          </a:prstGeom>
          <a:noFill/>
          <a:ln w="9525">
            <a:noFill/>
          </a:ln>
        </p:spPr>
      </p:pic>
      <p:sp>
        <p:nvSpPr>
          <p:cNvPr id="10" name="文本框 9"/>
          <p:cNvSpPr txBox="1"/>
          <p:nvPr/>
        </p:nvSpPr>
        <p:spPr>
          <a:xfrm>
            <a:off x="5238115" y="1828165"/>
            <a:ext cx="4094480" cy="521970"/>
          </a:xfrm>
          <a:prstGeom prst="rect">
            <a:avLst/>
          </a:prstGeom>
          <a:solidFill>
            <a:srgbClr val="002060"/>
          </a:solidFill>
        </p:spPr>
        <p:style>
          <a:lnRef idx="2">
            <a:schemeClr val="dk1"/>
          </a:lnRef>
          <a:fillRef idx="1">
            <a:schemeClr val="lt1"/>
          </a:fillRef>
          <a:effectRef idx="0">
            <a:schemeClr val="dk1"/>
          </a:effectRef>
          <a:fontRef idx="minor">
            <a:schemeClr val="dk1"/>
          </a:fontRef>
        </p:style>
        <p:txBody>
          <a:bodyPr wrap="none" rtlCol="0">
            <a:spAutoFit/>
          </a:bodyPr>
          <a:p>
            <a:r>
              <a:rPr lang="zh-CN" altLang="en-US" sz="2800">
                <a:solidFill>
                  <a:schemeClr val="bg1"/>
                </a:solidFill>
                <a:effectLst/>
                <a:latin typeface="华文隶书" panose="02010800040101010101" charset="-122"/>
                <a:ea typeface="华文隶书" panose="02010800040101010101" charset="-122"/>
              </a:rPr>
              <a:t>横滨（日本最大的海港）</a:t>
            </a:r>
            <a:endParaRPr lang="zh-CN" altLang="en-US" sz="2800">
              <a:solidFill>
                <a:schemeClr val="bg1"/>
              </a:solidFill>
              <a:effectLst/>
              <a:latin typeface="华文隶书" panose="02010800040101010101" charset="-122"/>
              <a:ea typeface="华文隶书" panose="02010800040101010101" charset="-122"/>
            </a:endParaRPr>
          </a:p>
        </p:txBody>
      </p:sp>
      <p:sp>
        <p:nvSpPr>
          <p:cNvPr id="12" name="文本框 11"/>
          <p:cNvSpPr txBox="1"/>
          <p:nvPr/>
        </p:nvSpPr>
        <p:spPr>
          <a:xfrm>
            <a:off x="11297920" y="2934335"/>
            <a:ext cx="894080" cy="521970"/>
          </a:xfrm>
          <a:prstGeom prst="rect">
            <a:avLst/>
          </a:prstGeom>
          <a:solidFill>
            <a:srgbClr val="002060"/>
          </a:solidFill>
        </p:spPr>
        <p:style>
          <a:lnRef idx="2">
            <a:schemeClr val="dk1"/>
          </a:lnRef>
          <a:fillRef idx="1">
            <a:schemeClr val="lt1"/>
          </a:fillRef>
          <a:effectRef idx="0">
            <a:schemeClr val="dk1"/>
          </a:effectRef>
          <a:fontRef idx="minor">
            <a:schemeClr val="dk1"/>
          </a:fontRef>
        </p:style>
        <p:txBody>
          <a:bodyPr wrap="none" rtlCol="0">
            <a:spAutoFit/>
          </a:bodyPr>
          <a:p>
            <a:r>
              <a:rPr lang="zh-CN" altLang="en-US" sz="2800">
                <a:solidFill>
                  <a:schemeClr val="bg1"/>
                </a:solidFill>
                <a:effectLst/>
                <a:latin typeface="华文隶书" panose="02010800040101010101" charset="-122"/>
                <a:ea typeface="华文隶书" panose="02010800040101010101" charset="-122"/>
              </a:rPr>
              <a:t>神户</a:t>
            </a:r>
            <a:endParaRPr lang="zh-CN" altLang="en-US" sz="2800">
              <a:solidFill>
                <a:schemeClr val="bg1"/>
              </a:solidFill>
              <a:effectLst/>
              <a:latin typeface="华文隶书" panose="02010800040101010101" charset="-122"/>
              <a:ea typeface="华文隶书" panose="0201080004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5" grpId="0" animBg="1"/>
      <p:bldP spid="10" grpId="0" bldLvl="0" animBg="1"/>
      <p:bldP spid="1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 name="文本框 18"/>
          <p:cNvSpPr txBox="1"/>
          <p:nvPr/>
        </p:nvSpPr>
        <p:spPr>
          <a:xfrm>
            <a:off x="86995" y="0"/>
            <a:ext cx="6600825" cy="521970"/>
          </a:xfrm>
          <a:prstGeom prst="rect">
            <a:avLst/>
          </a:prstGeom>
          <a:noFill/>
        </p:spPr>
        <p:txBody>
          <a:bodyPr wrap="square" rtlCol="0">
            <a:spAutoFit/>
          </a:bodyPr>
          <a:p>
            <a:r>
              <a:rPr lang="zh-CN" altLang="en-US" sz="2800" b="1"/>
              <a:t>日本的经济发展</a:t>
            </a:r>
            <a:r>
              <a:rPr lang="en-US" altLang="zh-CN" sz="2800" b="1"/>
              <a:t>——</a:t>
            </a:r>
            <a:r>
              <a:rPr lang="zh-CN" altLang="en-US" sz="2800" b="1"/>
              <a:t>第三产业</a:t>
            </a:r>
            <a:endParaRPr lang="zh-CN" altLang="en-US" sz="2800" b="1"/>
          </a:p>
        </p:txBody>
      </p:sp>
      <p:pic>
        <p:nvPicPr>
          <p:cNvPr id="3" name="图片 2"/>
          <p:cNvPicPr>
            <a:picLocks noChangeAspect="1"/>
          </p:cNvPicPr>
          <p:nvPr/>
        </p:nvPicPr>
        <p:blipFill>
          <a:blip r:embed="rId1">
            <a:lum contrast="24000"/>
          </a:blip>
          <a:stretch>
            <a:fillRect/>
          </a:stretch>
        </p:blipFill>
        <p:spPr>
          <a:xfrm>
            <a:off x="0" y="845185"/>
            <a:ext cx="5603240" cy="5743575"/>
          </a:xfrm>
          <a:prstGeom prst="rect">
            <a:avLst/>
          </a:prstGeom>
        </p:spPr>
      </p:pic>
      <p:sp>
        <p:nvSpPr>
          <p:cNvPr id="4" name="文本框 3"/>
          <p:cNvSpPr txBox="1"/>
          <p:nvPr/>
        </p:nvSpPr>
        <p:spPr>
          <a:xfrm>
            <a:off x="6356350" y="0"/>
            <a:ext cx="5116830" cy="170688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25000"/>
              </a:lnSpc>
            </a:pPr>
            <a:r>
              <a:rPr lang="zh-CN" altLang="en-US" sz="2800" b="1">
                <a:solidFill>
                  <a:srgbClr val="0070C0"/>
                </a:solidFill>
                <a:latin typeface="华文隶书" panose="02010800040101010101" charset="-122"/>
                <a:ea typeface="华文隶书" panose="02010800040101010101" charset="-122"/>
              </a:rPr>
              <a:t>思考：现在有一批货物，需要从东京分别运往北海道岛和九州岛，是否只能采取海洋运输？</a:t>
            </a:r>
            <a:endParaRPr lang="zh-CN" altLang="en-US" sz="2800" b="1">
              <a:solidFill>
                <a:srgbClr val="0070C0"/>
              </a:solidFill>
              <a:latin typeface="华文隶书" panose="02010800040101010101" charset="-122"/>
              <a:ea typeface="华文隶书" panose="02010800040101010101" charset="-122"/>
            </a:endParaRPr>
          </a:p>
        </p:txBody>
      </p:sp>
      <p:sp>
        <p:nvSpPr>
          <p:cNvPr id="6" name="文本框 5"/>
          <p:cNvSpPr txBox="1"/>
          <p:nvPr/>
        </p:nvSpPr>
        <p:spPr>
          <a:xfrm>
            <a:off x="5699125" y="1706880"/>
            <a:ext cx="6431280" cy="6451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400" b="1">
                <a:solidFill>
                  <a:srgbClr val="FF0000"/>
                </a:solidFill>
              </a:rPr>
              <a:t>日本四大岛屿间的交通运输以铁路和公路为主。</a:t>
            </a:r>
            <a:endParaRPr lang="zh-CN" altLang="en-US" sz="2400" b="1">
              <a:solidFill>
                <a:srgbClr val="FF0000"/>
              </a:solidFill>
            </a:endParaRPr>
          </a:p>
        </p:txBody>
      </p:sp>
      <p:pic>
        <p:nvPicPr>
          <p:cNvPr id="125" name="图片 124"/>
          <p:cNvPicPr/>
          <p:nvPr/>
        </p:nvPicPr>
        <p:blipFill>
          <a:blip r:embed="rId2"/>
          <a:stretch>
            <a:fillRect/>
          </a:stretch>
        </p:blipFill>
        <p:spPr>
          <a:xfrm>
            <a:off x="5699125" y="2552700"/>
            <a:ext cx="5050790" cy="3343910"/>
          </a:xfrm>
          <a:prstGeom prst="rect">
            <a:avLst/>
          </a:prstGeom>
          <a:noFill/>
          <a:ln w="9525">
            <a:noFill/>
          </a:ln>
        </p:spPr>
      </p:pic>
      <p:sp>
        <p:nvSpPr>
          <p:cNvPr id="10" name="矩形标注 9"/>
          <p:cNvSpPr/>
          <p:nvPr/>
        </p:nvSpPr>
        <p:spPr>
          <a:xfrm>
            <a:off x="5709285" y="2556510"/>
            <a:ext cx="1735455" cy="601345"/>
          </a:xfrm>
          <a:prstGeom prst="wedgeRectCallout">
            <a:avLst>
              <a:gd name="adj1" fmla="val -158831"/>
              <a:gd name="adj2" fmla="val -43453"/>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a:solidFill>
                  <a:schemeClr val="bg1"/>
                </a:solidFill>
                <a:latin typeface="华文隶书" panose="02010800040101010101" charset="-122"/>
                <a:ea typeface="华文隶书" panose="02010800040101010101" charset="-122"/>
              </a:rPr>
              <a:t>青函隧道</a:t>
            </a:r>
            <a:endParaRPr lang="zh-CN" altLang="en-US" sz="2400" b="1">
              <a:solidFill>
                <a:schemeClr val="bg1"/>
              </a:solidFill>
              <a:latin typeface="华文隶书" panose="02010800040101010101" charset="-122"/>
              <a:ea typeface="华文隶书" panose="02010800040101010101" charset="-122"/>
            </a:endParaRPr>
          </a:p>
        </p:txBody>
      </p:sp>
      <p:pic>
        <p:nvPicPr>
          <p:cNvPr id="127" name="图片 126"/>
          <p:cNvPicPr/>
          <p:nvPr/>
        </p:nvPicPr>
        <p:blipFill>
          <a:blip r:embed="rId3"/>
          <a:stretch>
            <a:fillRect/>
          </a:stretch>
        </p:blipFill>
        <p:spPr>
          <a:xfrm>
            <a:off x="5648960" y="3536950"/>
            <a:ext cx="5101590" cy="3236595"/>
          </a:xfrm>
          <a:prstGeom prst="rect">
            <a:avLst/>
          </a:prstGeom>
          <a:noFill/>
          <a:ln w="9525">
            <a:noFill/>
          </a:ln>
        </p:spPr>
      </p:pic>
      <p:sp>
        <p:nvSpPr>
          <p:cNvPr id="11" name="矩形标注 10"/>
          <p:cNvSpPr/>
          <p:nvPr/>
        </p:nvSpPr>
        <p:spPr>
          <a:xfrm>
            <a:off x="5648960" y="3536950"/>
            <a:ext cx="2720975" cy="601345"/>
          </a:xfrm>
          <a:prstGeom prst="wedgeRectCallout">
            <a:avLst>
              <a:gd name="adj1" fmla="val -203372"/>
              <a:gd name="adj2" fmla="val 17692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a:solidFill>
                  <a:schemeClr val="bg1"/>
                </a:solidFill>
                <a:latin typeface="华文隶书" panose="02010800040101010101" charset="-122"/>
                <a:ea typeface="华文隶书" panose="02010800040101010101" charset="-122"/>
              </a:rPr>
              <a:t>濑户内海跨海大桥</a:t>
            </a:r>
            <a:endParaRPr lang="zh-CN" altLang="en-US" sz="2400" b="1">
              <a:solidFill>
                <a:schemeClr val="bg1"/>
              </a:solidFill>
              <a:latin typeface="华文隶书" panose="02010800040101010101" charset="-122"/>
              <a:ea typeface="华文隶书" panose="02010800040101010101" charset="-122"/>
            </a:endParaRPr>
          </a:p>
        </p:txBody>
      </p:sp>
      <p:pic>
        <p:nvPicPr>
          <p:cNvPr id="128" name="图片 127"/>
          <p:cNvPicPr/>
          <p:nvPr/>
        </p:nvPicPr>
        <p:blipFill>
          <a:blip r:embed="rId4"/>
          <a:stretch>
            <a:fillRect/>
          </a:stretch>
        </p:blipFill>
        <p:spPr>
          <a:xfrm>
            <a:off x="8369300" y="4345940"/>
            <a:ext cx="3822700" cy="2512060"/>
          </a:xfrm>
          <a:prstGeom prst="rect">
            <a:avLst/>
          </a:prstGeom>
          <a:noFill/>
          <a:ln w="9525">
            <a:noFill/>
          </a:ln>
        </p:spPr>
      </p:pic>
      <p:sp>
        <p:nvSpPr>
          <p:cNvPr id="12" name="矩形标注 11"/>
          <p:cNvSpPr/>
          <p:nvPr/>
        </p:nvSpPr>
        <p:spPr>
          <a:xfrm>
            <a:off x="10255250" y="6256655"/>
            <a:ext cx="1936750" cy="601345"/>
          </a:xfrm>
          <a:prstGeom prst="wedgeRectCallout">
            <a:avLst>
              <a:gd name="adj1" fmla="val -534852"/>
              <a:gd name="adj2" fmla="val -26246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b="1">
                <a:solidFill>
                  <a:schemeClr val="bg1"/>
                </a:solidFill>
                <a:latin typeface="华文隶书" panose="02010800040101010101" charset="-122"/>
                <a:ea typeface="华文隶书" panose="02010800040101010101" charset="-122"/>
              </a:rPr>
              <a:t>关门隧道</a:t>
            </a:r>
            <a:endParaRPr lang="zh-CN" altLang="en-US" sz="2400" b="1">
              <a:solidFill>
                <a:schemeClr val="bg1"/>
              </a:solidFill>
              <a:latin typeface="华文隶书" panose="02010800040101010101" charset="-122"/>
              <a:ea typeface="华文隶书" panose="02010800040101010101"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10" grpId="0" animBg="1"/>
      <p:bldP spid="11" grpId="0" bldLvl="0" animBg="1"/>
      <p:bldP spid="12"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67" name="Text Box 26"/>
          <p:cNvSpPr txBox="1"/>
          <p:nvPr/>
        </p:nvSpPr>
        <p:spPr>
          <a:xfrm>
            <a:off x="63500" y="287655"/>
            <a:ext cx="5509260" cy="521970"/>
          </a:xfrm>
          <a:prstGeom prst="rect">
            <a:avLst/>
          </a:prstGeom>
          <a:noFill/>
          <a:ln w="9525">
            <a:noFill/>
          </a:ln>
        </p:spPr>
        <p:txBody>
          <a:bodyPr wrap="square">
            <a:spAutoFit/>
          </a:bodyPr>
          <a:p>
            <a:pPr>
              <a:spcBef>
                <a:spcPct val="50000"/>
              </a:spcBef>
            </a:pPr>
            <a:r>
              <a:rPr lang="zh-CN" altLang="en-US" sz="2800" b="1" dirty="0">
                <a:latin typeface="华文楷体" panose="02010600040101010101" charset="-122"/>
                <a:ea typeface="华文楷体" panose="02010600040101010101" charset="-122"/>
                <a:cs typeface="华文楷体" panose="02010600040101010101" charset="-122"/>
              </a:rPr>
              <a:t>练习册</a:t>
            </a:r>
            <a:r>
              <a:rPr lang="en-US" altLang="zh-CN" sz="2800" b="1" dirty="0">
                <a:latin typeface="华文楷体" panose="02010600040101010101" charset="-122"/>
                <a:ea typeface="华文楷体" panose="02010600040101010101" charset="-122"/>
                <a:cs typeface="华文楷体" panose="02010600040101010101" charset="-122"/>
              </a:rPr>
              <a:t>P13 </a:t>
            </a:r>
            <a:r>
              <a:rPr lang="zh-CN" altLang="en-US" sz="2800" b="1" dirty="0">
                <a:latin typeface="华文楷体" panose="02010600040101010101" charset="-122"/>
                <a:ea typeface="华文楷体" panose="02010600040101010101" charset="-122"/>
                <a:cs typeface="华文楷体" panose="02010600040101010101" charset="-122"/>
              </a:rPr>
              <a:t>第三大题</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2" name="文本框 1"/>
          <p:cNvSpPr txBox="1"/>
          <p:nvPr/>
        </p:nvSpPr>
        <p:spPr>
          <a:xfrm>
            <a:off x="138430" y="1130300"/>
            <a:ext cx="12053570" cy="645160"/>
          </a:xfrm>
          <a:prstGeom prst="rect">
            <a:avLst/>
          </a:prstGeom>
          <a:noFill/>
        </p:spPr>
        <p:txBody>
          <a:bodyPr wrap="square" rtlCol="0">
            <a:spAutoFit/>
          </a:bodyPr>
          <a:p>
            <a:pPr fontAlgn="auto">
              <a:lnSpc>
                <a:spcPct val="150000"/>
              </a:lnSpc>
            </a:pPr>
            <a:r>
              <a:rPr lang="zh-CN" altLang="en-US" sz="2400" b="1"/>
              <a:t>以下是关于日本经济的各种说法，判断哪些说法是正确的，并在正确说法的方框内打</a:t>
            </a:r>
            <a:r>
              <a:rPr lang="en-US" altLang="zh-CN" sz="2400" b="1"/>
              <a:t>“√”</a:t>
            </a:r>
            <a:r>
              <a:rPr lang="zh-CN" altLang="en-US" sz="2400" b="1"/>
              <a:t>。</a:t>
            </a:r>
            <a:endParaRPr lang="zh-CN" altLang="en-US" sz="2400" b="1"/>
          </a:p>
        </p:txBody>
      </p:sp>
      <p:sp>
        <p:nvSpPr>
          <p:cNvPr id="5" name="文本框 4"/>
          <p:cNvSpPr txBox="1"/>
          <p:nvPr/>
        </p:nvSpPr>
        <p:spPr>
          <a:xfrm>
            <a:off x="391795" y="2251075"/>
            <a:ext cx="2229485"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zh-CN" altLang="en-US" sz="2400" b="1"/>
              <a:t>农业现代化</a:t>
            </a:r>
            <a:endParaRPr lang="zh-CN" altLang="en-US" sz="2400" b="1"/>
          </a:p>
          <a:p>
            <a:pPr algn="ctr" fontAlgn="auto">
              <a:lnSpc>
                <a:spcPct val="150000"/>
              </a:lnSpc>
            </a:pPr>
            <a:r>
              <a:rPr lang="zh-CN" altLang="en-US" sz="2400" b="1"/>
              <a:t>程度高</a:t>
            </a:r>
            <a:endParaRPr lang="zh-CN" altLang="en-US" sz="2400" b="1"/>
          </a:p>
        </p:txBody>
      </p:sp>
      <p:sp>
        <p:nvSpPr>
          <p:cNvPr id="6" name="文本框 5"/>
          <p:cNvSpPr txBox="1"/>
          <p:nvPr/>
        </p:nvSpPr>
        <p:spPr>
          <a:xfrm>
            <a:off x="3583940" y="2251075"/>
            <a:ext cx="2021205"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en-US" altLang="zh-CN" sz="2400" b="1"/>
              <a:t> </a:t>
            </a:r>
            <a:r>
              <a:rPr lang="zh-CN" altLang="en-US" sz="2400" b="1"/>
              <a:t>农产品</a:t>
            </a:r>
            <a:endParaRPr lang="zh-CN" altLang="en-US" sz="2400" b="1"/>
          </a:p>
          <a:p>
            <a:pPr algn="ctr" fontAlgn="auto">
              <a:lnSpc>
                <a:spcPct val="150000"/>
              </a:lnSpc>
            </a:pPr>
            <a:r>
              <a:rPr lang="zh-CN" altLang="en-US" sz="2400" b="1"/>
              <a:t>大量出口</a:t>
            </a:r>
            <a:endParaRPr lang="zh-CN" altLang="en-US" sz="2400" b="1"/>
          </a:p>
        </p:txBody>
      </p:sp>
      <p:sp>
        <p:nvSpPr>
          <p:cNvPr id="7" name="文本框 6"/>
          <p:cNvSpPr txBox="1"/>
          <p:nvPr/>
        </p:nvSpPr>
        <p:spPr>
          <a:xfrm>
            <a:off x="9872980" y="2251075"/>
            <a:ext cx="2021205"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en-US" altLang="zh-CN" sz="2400" b="1"/>
              <a:t> </a:t>
            </a:r>
            <a:r>
              <a:rPr lang="zh-CN" altLang="en-US" sz="2400" b="1"/>
              <a:t>农产品</a:t>
            </a:r>
            <a:endParaRPr lang="zh-CN" altLang="en-US" sz="2400" b="1"/>
          </a:p>
          <a:p>
            <a:pPr algn="ctr" fontAlgn="auto">
              <a:lnSpc>
                <a:spcPct val="150000"/>
              </a:lnSpc>
            </a:pPr>
            <a:r>
              <a:rPr lang="zh-CN" altLang="en-US" sz="2400" b="1"/>
              <a:t>大量进口</a:t>
            </a:r>
            <a:endParaRPr lang="zh-CN" altLang="en-US" sz="2400" b="1"/>
          </a:p>
        </p:txBody>
      </p:sp>
      <p:sp>
        <p:nvSpPr>
          <p:cNvPr id="9" name="文本框 8"/>
          <p:cNvSpPr txBox="1"/>
          <p:nvPr/>
        </p:nvSpPr>
        <p:spPr>
          <a:xfrm>
            <a:off x="6658610" y="2251075"/>
            <a:ext cx="2229485"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zh-CN" altLang="en-US" sz="2400" b="1"/>
              <a:t>农业现代化</a:t>
            </a:r>
            <a:endParaRPr lang="zh-CN" altLang="en-US" sz="2400" b="1"/>
          </a:p>
          <a:p>
            <a:pPr algn="ctr" fontAlgn="auto">
              <a:lnSpc>
                <a:spcPct val="150000"/>
              </a:lnSpc>
            </a:pPr>
            <a:r>
              <a:rPr lang="zh-CN" altLang="en-US" sz="2400" b="1"/>
              <a:t>程度低</a:t>
            </a:r>
            <a:endParaRPr lang="zh-CN" altLang="en-US" sz="2400" b="1"/>
          </a:p>
        </p:txBody>
      </p:sp>
      <p:sp>
        <p:nvSpPr>
          <p:cNvPr id="10" name="文本框 9"/>
          <p:cNvSpPr txBox="1"/>
          <p:nvPr/>
        </p:nvSpPr>
        <p:spPr>
          <a:xfrm>
            <a:off x="391795" y="4287520"/>
            <a:ext cx="2229485"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zh-CN" altLang="en-US" sz="2400" b="1"/>
              <a:t>工业原料</a:t>
            </a:r>
            <a:endParaRPr lang="zh-CN" altLang="en-US" sz="2400" b="1"/>
          </a:p>
          <a:p>
            <a:pPr algn="ctr" fontAlgn="auto">
              <a:lnSpc>
                <a:spcPct val="150000"/>
              </a:lnSpc>
            </a:pPr>
            <a:r>
              <a:rPr lang="zh-CN" altLang="en-US" sz="2400" b="1"/>
              <a:t>大量进口</a:t>
            </a:r>
            <a:endParaRPr lang="zh-CN" altLang="en-US" sz="2400" b="1"/>
          </a:p>
        </p:txBody>
      </p:sp>
      <p:sp>
        <p:nvSpPr>
          <p:cNvPr id="11" name="文本框 10"/>
          <p:cNvSpPr txBox="1"/>
          <p:nvPr/>
        </p:nvSpPr>
        <p:spPr>
          <a:xfrm>
            <a:off x="3583940" y="4287520"/>
            <a:ext cx="2082165"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zh-CN" altLang="en-US" sz="2400" b="1"/>
              <a:t>工业产品</a:t>
            </a:r>
            <a:endParaRPr lang="zh-CN" altLang="en-US" sz="2400" b="1"/>
          </a:p>
          <a:p>
            <a:pPr algn="ctr" fontAlgn="auto">
              <a:lnSpc>
                <a:spcPct val="150000"/>
              </a:lnSpc>
            </a:pPr>
            <a:r>
              <a:rPr lang="zh-CN" altLang="en-US" sz="2400" b="1"/>
              <a:t>大量出口</a:t>
            </a:r>
            <a:endParaRPr lang="zh-CN" altLang="en-US" sz="2400" b="1"/>
          </a:p>
        </p:txBody>
      </p:sp>
      <p:sp>
        <p:nvSpPr>
          <p:cNvPr id="12" name="文本框 11"/>
          <p:cNvSpPr txBox="1"/>
          <p:nvPr/>
        </p:nvSpPr>
        <p:spPr>
          <a:xfrm>
            <a:off x="9812020" y="4287520"/>
            <a:ext cx="2082165"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zh-CN" altLang="en-US" sz="2400" b="1"/>
              <a:t>工业产品</a:t>
            </a:r>
            <a:endParaRPr lang="zh-CN" altLang="en-US" sz="2400" b="1"/>
          </a:p>
          <a:p>
            <a:pPr algn="ctr" fontAlgn="auto">
              <a:lnSpc>
                <a:spcPct val="150000"/>
              </a:lnSpc>
            </a:pPr>
            <a:r>
              <a:rPr lang="zh-CN" altLang="en-US" sz="2400" b="1"/>
              <a:t>大量进口</a:t>
            </a:r>
            <a:endParaRPr lang="zh-CN" altLang="en-US" sz="2400" b="1"/>
          </a:p>
        </p:txBody>
      </p:sp>
      <p:sp>
        <p:nvSpPr>
          <p:cNvPr id="13" name="文本框 12"/>
          <p:cNvSpPr txBox="1"/>
          <p:nvPr/>
        </p:nvSpPr>
        <p:spPr>
          <a:xfrm>
            <a:off x="6675755" y="4287520"/>
            <a:ext cx="2229485" cy="119888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fontAlgn="auto">
              <a:lnSpc>
                <a:spcPct val="150000"/>
              </a:lnSpc>
            </a:pPr>
            <a:r>
              <a:rPr lang="zh-CN" altLang="en-US" sz="2400" b="1"/>
              <a:t>工业原料</a:t>
            </a:r>
            <a:endParaRPr lang="zh-CN" altLang="en-US" sz="2400" b="1"/>
          </a:p>
          <a:p>
            <a:pPr algn="ctr" fontAlgn="auto">
              <a:lnSpc>
                <a:spcPct val="150000"/>
              </a:lnSpc>
            </a:pPr>
            <a:r>
              <a:rPr lang="zh-CN" altLang="en-US" sz="2400" b="1"/>
              <a:t>大量出口</a:t>
            </a:r>
            <a:endParaRPr lang="zh-CN" altLang="en-US" sz="2400" b="1"/>
          </a:p>
        </p:txBody>
      </p:sp>
      <p:sp>
        <p:nvSpPr>
          <p:cNvPr id="14" name="文本框 13"/>
          <p:cNvSpPr txBox="1"/>
          <p:nvPr/>
        </p:nvSpPr>
        <p:spPr>
          <a:xfrm>
            <a:off x="2117090" y="2804795"/>
            <a:ext cx="504190" cy="645160"/>
          </a:xfrm>
          <a:prstGeom prst="rect">
            <a:avLst/>
          </a:prstGeom>
          <a:noFill/>
        </p:spPr>
        <p:txBody>
          <a:bodyPr wrap="none" rtlCol="0">
            <a:spAutoFit/>
          </a:bodyPr>
          <a:p>
            <a:r>
              <a:rPr lang="en-US" altLang="zh-CN" sz="3600" b="1">
                <a:solidFill>
                  <a:srgbClr val="FF0000"/>
                </a:solidFill>
                <a:latin typeface="微软雅黑" panose="020B0503020204020204" charset="-122"/>
                <a:ea typeface="微软雅黑" panose="020B0503020204020204" charset="-122"/>
              </a:rPr>
              <a:t>√</a:t>
            </a:r>
            <a:endParaRPr lang="en-US" altLang="zh-CN" sz="3600" b="1">
              <a:solidFill>
                <a:srgbClr val="FF0000"/>
              </a:solidFill>
              <a:latin typeface="微软雅黑" panose="020B0503020204020204" charset="-122"/>
              <a:ea typeface="微软雅黑" panose="020B0503020204020204" charset="-122"/>
            </a:endParaRPr>
          </a:p>
        </p:txBody>
      </p:sp>
      <p:sp>
        <p:nvSpPr>
          <p:cNvPr id="15" name="文本框 14"/>
          <p:cNvSpPr txBox="1"/>
          <p:nvPr/>
        </p:nvSpPr>
        <p:spPr>
          <a:xfrm>
            <a:off x="11389995" y="2804795"/>
            <a:ext cx="504190" cy="645160"/>
          </a:xfrm>
          <a:prstGeom prst="rect">
            <a:avLst/>
          </a:prstGeom>
          <a:noFill/>
        </p:spPr>
        <p:txBody>
          <a:bodyPr wrap="none" rtlCol="0">
            <a:spAutoFit/>
          </a:bodyPr>
          <a:p>
            <a:r>
              <a:rPr lang="en-US" altLang="zh-CN" sz="3600" b="1">
                <a:solidFill>
                  <a:srgbClr val="FF0000"/>
                </a:solidFill>
                <a:latin typeface="微软雅黑" panose="020B0503020204020204" charset="-122"/>
                <a:ea typeface="微软雅黑" panose="020B0503020204020204" charset="-122"/>
              </a:rPr>
              <a:t>√</a:t>
            </a:r>
            <a:endParaRPr lang="en-US" altLang="zh-CN" sz="3600" b="1">
              <a:solidFill>
                <a:srgbClr val="FF0000"/>
              </a:solidFill>
              <a:latin typeface="微软雅黑" panose="020B0503020204020204" charset="-122"/>
              <a:ea typeface="微软雅黑" panose="020B0503020204020204" charset="-122"/>
            </a:endParaRPr>
          </a:p>
        </p:txBody>
      </p:sp>
      <p:sp>
        <p:nvSpPr>
          <p:cNvPr id="16" name="文本框 15"/>
          <p:cNvSpPr txBox="1"/>
          <p:nvPr/>
        </p:nvSpPr>
        <p:spPr>
          <a:xfrm>
            <a:off x="2117090" y="4829810"/>
            <a:ext cx="504190" cy="645160"/>
          </a:xfrm>
          <a:prstGeom prst="rect">
            <a:avLst/>
          </a:prstGeom>
          <a:noFill/>
        </p:spPr>
        <p:txBody>
          <a:bodyPr wrap="none" rtlCol="0">
            <a:spAutoFit/>
          </a:bodyPr>
          <a:p>
            <a:r>
              <a:rPr lang="en-US" altLang="zh-CN" sz="3600" b="1">
                <a:solidFill>
                  <a:srgbClr val="FF0000"/>
                </a:solidFill>
                <a:latin typeface="微软雅黑" panose="020B0503020204020204" charset="-122"/>
                <a:ea typeface="微软雅黑" panose="020B0503020204020204" charset="-122"/>
              </a:rPr>
              <a:t>√</a:t>
            </a:r>
            <a:endParaRPr lang="en-US" altLang="zh-CN" sz="3600" b="1">
              <a:solidFill>
                <a:srgbClr val="FF0000"/>
              </a:solidFill>
              <a:latin typeface="微软雅黑" panose="020B0503020204020204" charset="-122"/>
              <a:ea typeface="微软雅黑" panose="020B0503020204020204" charset="-122"/>
            </a:endParaRPr>
          </a:p>
        </p:txBody>
      </p:sp>
      <p:sp>
        <p:nvSpPr>
          <p:cNvPr id="17" name="文本框 16"/>
          <p:cNvSpPr txBox="1"/>
          <p:nvPr/>
        </p:nvSpPr>
        <p:spPr>
          <a:xfrm>
            <a:off x="5161915" y="4850765"/>
            <a:ext cx="504190" cy="645160"/>
          </a:xfrm>
          <a:prstGeom prst="rect">
            <a:avLst/>
          </a:prstGeom>
          <a:noFill/>
        </p:spPr>
        <p:txBody>
          <a:bodyPr wrap="none" rtlCol="0">
            <a:spAutoFit/>
          </a:bodyPr>
          <a:p>
            <a:r>
              <a:rPr lang="en-US" altLang="zh-CN" sz="3600" b="1">
                <a:solidFill>
                  <a:srgbClr val="FF0000"/>
                </a:solidFill>
                <a:latin typeface="微软雅黑" panose="020B0503020204020204" charset="-122"/>
                <a:ea typeface="微软雅黑" panose="020B0503020204020204" charset="-122"/>
              </a:rPr>
              <a:t>√</a:t>
            </a:r>
            <a:endParaRPr lang="en-US" altLang="zh-CN" sz="3600" b="1">
              <a:solidFill>
                <a:srgbClr val="FF0000"/>
              </a:solidFill>
              <a:latin typeface="微软雅黑" panose="020B0503020204020204" charset="-122"/>
              <a:ea typeface="微软雅黑" panose="020B050302020402020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599690" y="-32385"/>
            <a:ext cx="7211695" cy="6922770"/>
          </a:xfrm>
          <a:prstGeom prst="rect">
            <a:avLst/>
          </a:prstGeom>
        </p:spPr>
      </p:pic>
      <p:sp>
        <p:nvSpPr>
          <p:cNvPr id="8" name="文本框 7"/>
          <p:cNvSpPr txBox="1"/>
          <p:nvPr/>
        </p:nvSpPr>
        <p:spPr>
          <a:xfrm>
            <a:off x="4218305" y="212725"/>
            <a:ext cx="589280" cy="583565"/>
          </a:xfrm>
          <a:prstGeom prst="rect">
            <a:avLst/>
          </a:prstGeom>
          <a:noFill/>
        </p:spPr>
        <p:txBody>
          <a:bodyPr wrap="none" rtlCol="0">
            <a:spAutoFit/>
          </a:bodyPr>
          <a:p>
            <a:r>
              <a:rPr lang="zh-CN" altLang="en-US" sz="3200">
                <a:solidFill>
                  <a:srgbClr val="FF0000"/>
                </a:solidFill>
                <a:latin typeface="华文琥珀" panose="02010800040101010101" charset="-122"/>
                <a:ea typeface="华文琥珀" panose="02010800040101010101" charset="-122"/>
              </a:rPr>
              <a:t>北</a:t>
            </a:r>
            <a:endParaRPr lang="zh-CN" altLang="en-US" sz="3200">
              <a:solidFill>
                <a:srgbClr val="FF0000"/>
              </a:solidFill>
              <a:latin typeface="华文琥珀" panose="02010800040101010101" charset="-122"/>
              <a:ea typeface="华文琥珀" panose="02010800040101010101" charset="-122"/>
            </a:endParaRPr>
          </a:p>
        </p:txBody>
      </p:sp>
      <p:sp>
        <p:nvSpPr>
          <p:cNvPr id="9" name="文本框 8"/>
          <p:cNvSpPr txBox="1"/>
          <p:nvPr/>
        </p:nvSpPr>
        <p:spPr>
          <a:xfrm>
            <a:off x="3724275" y="6060440"/>
            <a:ext cx="589280" cy="583565"/>
          </a:xfrm>
          <a:prstGeom prst="rect">
            <a:avLst/>
          </a:prstGeom>
          <a:noFill/>
        </p:spPr>
        <p:txBody>
          <a:bodyPr wrap="none" rtlCol="0">
            <a:spAutoFit/>
          </a:bodyPr>
          <a:p>
            <a:r>
              <a:rPr lang="zh-CN" altLang="en-US" sz="3200">
                <a:solidFill>
                  <a:srgbClr val="FF0000"/>
                </a:solidFill>
                <a:latin typeface="华文琥珀" panose="02010800040101010101" charset="-122"/>
                <a:ea typeface="华文琥珀" panose="02010800040101010101" charset="-122"/>
              </a:rPr>
              <a:t>南</a:t>
            </a:r>
            <a:endParaRPr lang="zh-CN" altLang="en-US" sz="3200">
              <a:solidFill>
                <a:srgbClr val="FF0000"/>
              </a:solidFill>
              <a:latin typeface="华文琥珀" panose="02010800040101010101" charset="-122"/>
              <a:ea typeface="华文琥珀" panose="02010800040101010101" charset="-122"/>
            </a:endParaRPr>
          </a:p>
        </p:txBody>
      </p:sp>
      <p:sp>
        <p:nvSpPr>
          <p:cNvPr id="10" name="文本框 9"/>
          <p:cNvSpPr txBox="1"/>
          <p:nvPr/>
        </p:nvSpPr>
        <p:spPr>
          <a:xfrm>
            <a:off x="8891905" y="2811780"/>
            <a:ext cx="589280" cy="583565"/>
          </a:xfrm>
          <a:prstGeom prst="rect">
            <a:avLst/>
          </a:prstGeom>
          <a:noFill/>
        </p:spPr>
        <p:txBody>
          <a:bodyPr wrap="none" rtlCol="0">
            <a:spAutoFit/>
          </a:bodyPr>
          <a:p>
            <a:r>
              <a:rPr lang="zh-CN" altLang="en-US" sz="3200">
                <a:solidFill>
                  <a:srgbClr val="FF0000"/>
                </a:solidFill>
                <a:latin typeface="华文琥珀" panose="02010800040101010101" charset="-122"/>
                <a:ea typeface="华文琥珀" panose="02010800040101010101" charset="-122"/>
              </a:rPr>
              <a:t>东</a:t>
            </a:r>
            <a:endParaRPr lang="zh-CN" altLang="en-US" sz="3200">
              <a:solidFill>
                <a:srgbClr val="FF0000"/>
              </a:solidFill>
              <a:latin typeface="华文琥珀" panose="02010800040101010101" charset="-122"/>
              <a:ea typeface="华文琥珀" panose="02010800040101010101" charset="-122"/>
            </a:endParaRPr>
          </a:p>
        </p:txBody>
      </p:sp>
      <p:sp>
        <p:nvSpPr>
          <p:cNvPr id="11" name="文本框 10"/>
          <p:cNvSpPr txBox="1"/>
          <p:nvPr/>
        </p:nvSpPr>
        <p:spPr>
          <a:xfrm>
            <a:off x="5254625" y="274320"/>
            <a:ext cx="1249680" cy="521970"/>
          </a:xfrm>
          <a:prstGeom prst="rect">
            <a:avLst/>
          </a:prstGeom>
          <a:solidFill>
            <a:srgbClr val="FF0000"/>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北冰洋</a:t>
            </a:r>
            <a:endParaRPr lang="zh-CN" altLang="en-US" sz="2800">
              <a:solidFill>
                <a:schemeClr val="bg1"/>
              </a:solidFill>
              <a:latin typeface="华文行楷" panose="02010800040101010101" charset="-122"/>
              <a:ea typeface="华文行楷" panose="02010800040101010101" charset="-122"/>
            </a:endParaRPr>
          </a:p>
        </p:txBody>
      </p:sp>
      <p:sp>
        <p:nvSpPr>
          <p:cNvPr id="12" name="文本框 11"/>
          <p:cNvSpPr txBox="1"/>
          <p:nvPr/>
        </p:nvSpPr>
        <p:spPr>
          <a:xfrm>
            <a:off x="4578985" y="6122035"/>
            <a:ext cx="1249680" cy="521970"/>
          </a:xfrm>
          <a:prstGeom prst="rect">
            <a:avLst/>
          </a:prstGeom>
          <a:solidFill>
            <a:srgbClr val="FF0000"/>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印度洋</a:t>
            </a:r>
            <a:endParaRPr lang="zh-CN" altLang="en-US" sz="2800">
              <a:solidFill>
                <a:schemeClr val="bg1"/>
              </a:solidFill>
              <a:latin typeface="华文行楷" panose="02010800040101010101" charset="-122"/>
              <a:ea typeface="华文行楷" panose="02010800040101010101" charset="-122"/>
            </a:endParaRPr>
          </a:p>
        </p:txBody>
      </p:sp>
      <p:sp>
        <p:nvSpPr>
          <p:cNvPr id="13" name="文本框 12"/>
          <p:cNvSpPr txBox="1"/>
          <p:nvPr/>
        </p:nvSpPr>
        <p:spPr>
          <a:xfrm>
            <a:off x="8561705" y="3395345"/>
            <a:ext cx="1249680" cy="521970"/>
          </a:xfrm>
          <a:prstGeom prst="rect">
            <a:avLst/>
          </a:prstGeom>
          <a:solidFill>
            <a:srgbClr val="FF0000"/>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太平洋</a:t>
            </a:r>
            <a:endParaRPr lang="zh-CN" altLang="en-US" sz="2800">
              <a:solidFill>
                <a:schemeClr val="bg1"/>
              </a:solidFill>
              <a:latin typeface="华文行楷" panose="02010800040101010101" charset="-122"/>
              <a:ea typeface="华文行楷" panose="02010800040101010101" charset="-122"/>
            </a:endParaRPr>
          </a:p>
        </p:txBody>
      </p:sp>
      <p:sp>
        <p:nvSpPr>
          <p:cNvPr id="14" name="文本框 13"/>
          <p:cNvSpPr txBox="1"/>
          <p:nvPr/>
        </p:nvSpPr>
        <p:spPr>
          <a:xfrm>
            <a:off x="7512685" y="1730375"/>
            <a:ext cx="1706880" cy="460375"/>
          </a:xfrm>
          <a:prstGeom prst="rect">
            <a:avLst/>
          </a:prstGeom>
          <a:solidFill>
            <a:srgbClr val="CB3E33"/>
          </a:solidFill>
        </p:spPr>
        <p:txBody>
          <a:bodyPr wrap="none" rtlCol="0">
            <a:spAutoFit/>
          </a:bodyPr>
          <a:p>
            <a:r>
              <a:rPr lang="zh-CN" altLang="en-US" sz="2400">
                <a:solidFill>
                  <a:schemeClr val="bg1"/>
                </a:solidFill>
                <a:latin typeface="华文行楷" panose="02010800040101010101" charset="-122"/>
                <a:ea typeface="华文行楷" panose="02010800040101010101" charset="-122"/>
              </a:rPr>
              <a:t>鄂霍次克海</a:t>
            </a:r>
            <a:endParaRPr lang="zh-CN" altLang="en-US" sz="2400">
              <a:solidFill>
                <a:schemeClr val="bg1"/>
              </a:solidFill>
              <a:latin typeface="华文行楷" panose="02010800040101010101" charset="-122"/>
              <a:ea typeface="华文行楷" panose="02010800040101010101" charset="-122"/>
            </a:endParaRPr>
          </a:p>
        </p:txBody>
      </p:sp>
      <p:sp>
        <p:nvSpPr>
          <p:cNvPr id="15" name="文本框 14"/>
          <p:cNvSpPr txBox="1"/>
          <p:nvPr/>
        </p:nvSpPr>
        <p:spPr>
          <a:xfrm>
            <a:off x="7717155" y="4074160"/>
            <a:ext cx="894080" cy="521970"/>
          </a:xfrm>
          <a:prstGeom prst="rect">
            <a:avLst/>
          </a:prstGeom>
          <a:solidFill>
            <a:srgbClr val="CB3E33"/>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东海</a:t>
            </a:r>
            <a:endParaRPr lang="zh-CN" altLang="en-US" sz="2800">
              <a:solidFill>
                <a:schemeClr val="bg1"/>
              </a:solidFill>
              <a:latin typeface="华文行楷" panose="02010800040101010101" charset="-122"/>
              <a:ea typeface="华文行楷" panose="02010800040101010101" charset="-122"/>
            </a:endParaRPr>
          </a:p>
        </p:txBody>
      </p:sp>
      <p:sp>
        <p:nvSpPr>
          <p:cNvPr id="16" name="文本框 15"/>
          <p:cNvSpPr txBox="1"/>
          <p:nvPr/>
        </p:nvSpPr>
        <p:spPr>
          <a:xfrm>
            <a:off x="7162800" y="4866005"/>
            <a:ext cx="894080" cy="521970"/>
          </a:xfrm>
          <a:prstGeom prst="rect">
            <a:avLst/>
          </a:prstGeom>
          <a:solidFill>
            <a:srgbClr val="CB3E33"/>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南海</a:t>
            </a:r>
            <a:endParaRPr lang="zh-CN" altLang="en-US" sz="2800">
              <a:solidFill>
                <a:schemeClr val="bg1"/>
              </a:solidFill>
              <a:latin typeface="华文行楷" panose="02010800040101010101" charset="-122"/>
              <a:ea typeface="华文行楷" panose="02010800040101010101" charset="-122"/>
            </a:endParaRPr>
          </a:p>
        </p:txBody>
      </p:sp>
      <p:sp>
        <p:nvSpPr>
          <p:cNvPr id="17" name="文本框 16"/>
          <p:cNvSpPr txBox="1"/>
          <p:nvPr/>
        </p:nvSpPr>
        <p:spPr>
          <a:xfrm>
            <a:off x="7263765" y="6252845"/>
            <a:ext cx="1249680" cy="521970"/>
          </a:xfrm>
          <a:prstGeom prst="rect">
            <a:avLst/>
          </a:prstGeom>
          <a:solidFill>
            <a:srgbClr val="CB3E33"/>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爪哇海</a:t>
            </a:r>
            <a:endParaRPr lang="zh-CN" altLang="en-US" sz="2800">
              <a:solidFill>
                <a:schemeClr val="bg1"/>
              </a:solidFill>
              <a:latin typeface="华文行楷" panose="02010800040101010101" charset="-122"/>
              <a:ea typeface="华文行楷" panose="02010800040101010101" charset="-122"/>
            </a:endParaRPr>
          </a:p>
        </p:txBody>
      </p:sp>
      <p:sp>
        <p:nvSpPr>
          <p:cNvPr id="18" name="文本框 17"/>
          <p:cNvSpPr txBox="1"/>
          <p:nvPr/>
        </p:nvSpPr>
        <p:spPr>
          <a:xfrm>
            <a:off x="5293360" y="5387975"/>
            <a:ext cx="1605280" cy="521970"/>
          </a:xfrm>
          <a:prstGeom prst="rect">
            <a:avLst/>
          </a:prstGeom>
          <a:solidFill>
            <a:srgbClr val="CB3E33"/>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孟加拉湾</a:t>
            </a:r>
            <a:endParaRPr lang="zh-CN" altLang="en-US" sz="2800">
              <a:solidFill>
                <a:schemeClr val="bg1"/>
              </a:solidFill>
              <a:latin typeface="华文行楷" panose="02010800040101010101" charset="-122"/>
              <a:ea typeface="华文行楷" panose="02010800040101010101" charset="-122"/>
            </a:endParaRPr>
          </a:p>
        </p:txBody>
      </p:sp>
      <p:sp>
        <p:nvSpPr>
          <p:cNvPr id="19" name="文本框 18"/>
          <p:cNvSpPr txBox="1"/>
          <p:nvPr/>
        </p:nvSpPr>
        <p:spPr>
          <a:xfrm>
            <a:off x="3202305" y="4945380"/>
            <a:ext cx="1605280" cy="521970"/>
          </a:xfrm>
          <a:prstGeom prst="rect">
            <a:avLst/>
          </a:prstGeom>
          <a:solidFill>
            <a:srgbClr val="CB3E33"/>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阿拉伯海</a:t>
            </a:r>
            <a:endParaRPr lang="zh-CN" altLang="en-US" sz="2800">
              <a:solidFill>
                <a:schemeClr val="bg1"/>
              </a:solidFill>
              <a:latin typeface="华文行楷" panose="02010800040101010101" charset="-122"/>
              <a:ea typeface="华文行楷" panose="02010800040101010101" charset="-122"/>
            </a:endParaRPr>
          </a:p>
        </p:txBody>
      </p:sp>
      <p:sp>
        <p:nvSpPr>
          <p:cNvPr id="21" name="任意多边形 20"/>
          <p:cNvSpPr/>
          <p:nvPr/>
        </p:nvSpPr>
        <p:spPr>
          <a:xfrm>
            <a:off x="3985895" y="1568450"/>
            <a:ext cx="1313180" cy="1242695"/>
          </a:xfrm>
          <a:custGeom>
            <a:avLst/>
            <a:gdLst>
              <a:gd name="connisteX0" fmla="*/ 1268730 w 1313161"/>
              <a:gd name="connsiteY0" fmla="*/ 0 h 1242695"/>
              <a:gd name="connisteX1" fmla="*/ 1285875 w 1313161"/>
              <a:gd name="connsiteY1" fmla="*/ 69215 h 1242695"/>
              <a:gd name="connisteX2" fmla="*/ 1311910 w 1313161"/>
              <a:gd name="connsiteY2" fmla="*/ 138430 h 1242695"/>
              <a:gd name="connisteX3" fmla="*/ 1250950 w 1313161"/>
              <a:gd name="connsiteY3" fmla="*/ 207645 h 1242695"/>
              <a:gd name="connisteX4" fmla="*/ 1182370 w 1313161"/>
              <a:gd name="connsiteY4" fmla="*/ 233045 h 1242695"/>
              <a:gd name="connisteX5" fmla="*/ 1113155 w 1313161"/>
              <a:gd name="connsiteY5" fmla="*/ 285115 h 1242695"/>
              <a:gd name="connisteX6" fmla="*/ 1043940 w 1313161"/>
              <a:gd name="connsiteY6" fmla="*/ 336550 h 1242695"/>
              <a:gd name="connisteX7" fmla="*/ 992505 w 1313161"/>
              <a:gd name="connsiteY7" fmla="*/ 405765 h 1242695"/>
              <a:gd name="connisteX8" fmla="*/ 949325 w 1313161"/>
              <a:gd name="connsiteY8" fmla="*/ 474980 h 1242695"/>
              <a:gd name="connisteX9" fmla="*/ 906145 w 1313161"/>
              <a:gd name="connsiteY9" fmla="*/ 543560 h 1242695"/>
              <a:gd name="connisteX10" fmla="*/ 871855 w 1313161"/>
              <a:gd name="connsiteY10" fmla="*/ 612775 h 1242695"/>
              <a:gd name="connisteX11" fmla="*/ 845820 w 1313161"/>
              <a:gd name="connsiteY11" fmla="*/ 681990 h 1242695"/>
              <a:gd name="connisteX12" fmla="*/ 819785 w 1313161"/>
              <a:gd name="connsiteY12" fmla="*/ 751205 h 1242695"/>
              <a:gd name="connisteX13" fmla="*/ 810895 w 1313161"/>
              <a:gd name="connsiteY13" fmla="*/ 819785 h 1242695"/>
              <a:gd name="connisteX14" fmla="*/ 793750 w 1313161"/>
              <a:gd name="connsiteY14" fmla="*/ 889000 h 1242695"/>
              <a:gd name="connisteX15" fmla="*/ 767715 w 1313161"/>
              <a:gd name="connsiteY15" fmla="*/ 958215 h 1242695"/>
              <a:gd name="connisteX16" fmla="*/ 716280 w 1313161"/>
              <a:gd name="connsiteY16" fmla="*/ 1026795 h 1242695"/>
              <a:gd name="connisteX17" fmla="*/ 647065 w 1313161"/>
              <a:gd name="connsiteY17" fmla="*/ 1069975 h 1242695"/>
              <a:gd name="connisteX18" fmla="*/ 578485 w 1313161"/>
              <a:gd name="connsiteY18" fmla="*/ 1061720 h 1242695"/>
              <a:gd name="connisteX19" fmla="*/ 535305 w 1313161"/>
              <a:gd name="connsiteY19" fmla="*/ 992505 h 1242695"/>
              <a:gd name="connisteX20" fmla="*/ 466090 w 1313161"/>
              <a:gd name="connsiteY20" fmla="*/ 932180 h 1242695"/>
              <a:gd name="connisteX21" fmla="*/ 396875 w 1313161"/>
              <a:gd name="connsiteY21" fmla="*/ 906145 h 1242695"/>
              <a:gd name="connisteX22" fmla="*/ 327660 w 1313161"/>
              <a:gd name="connsiteY22" fmla="*/ 880110 h 1242695"/>
              <a:gd name="connisteX23" fmla="*/ 259080 w 1313161"/>
              <a:gd name="connsiteY23" fmla="*/ 880110 h 1242695"/>
              <a:gd name="connisteX24" fmla="*/ 189865 w 1313161"/>
              <a:gd name="connsiteY24" fmla="*/ 880110 h 1242695"/>
              <a:gd name="connisteX25" fmla="*/ 120650 w 1313161"/>
              <a:gd name="connsiteY25" fmla="*/ 897890 h 1242695"/>
              <a:gd name="connisteX26" fmla="*/ 60325 w 1313161"/>
              <a:gd name="connsiteY26" fmla="*/ 966470 h 1242695"/>
              <a:gd name="connisteX27" fmla="*/ 34290 w 1313161"/>
              <a:gd name="connsiteY27" fmla="*/ 1035685 h 1242695"/>
              <a:gd name="connisteX28" fmla="*/ 17145 w 1313161"/>
              <a:gd name="connsiteY28" fmla="*/ 1104900 h 1242695"/>
              <a:gd name="connisteX29" fmla="*/ 8890 w 1313161"/>
              <a:gd name="connsiteY29" fmla="*/ 1173480 h 1242695"/>
              <a:gd name="connisteX30" fmla="*/ 0 w 1313161"/>
              <a:gd name="connsiteY30" fmla="*/ 1242695 h 124269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Lst>
            <a:rect l="l" t="t" r="r" b="b"/>
            <a:pathLst>
              <a:path w="1313162" h="1242695">
                <a:moveTo>
                  <a:pt x="1268730" y="0"/>
                </a:moveTo>
                <a:cubicBezTo>
                  <a:pt x="1271905" y="12700"/>
                  <a:pt x="1276985" y="41275"/>
                  <a:pt x="1285875" y="69215"/>
                </a:cubicBezTo>
                <a:cubicBezTo>
                  <a:pt x="1294765" y="97155"/>
                  <a:pt x="1318895" y="110490"/>
                  <a:pt x="1311910" y="138430"/>
                </a:cubicBezTo>
                <a:cubicBezTo>
                  <a:pt x="1304925" y="166370"/>
                  <a:pt x="1276985" y="188595"/>
                  <a:pt x="1250950" y="207645"/>
                </a:cubicBezTo>
                <a:cubicBezTo>
                  <a:pt x="1224915" y="226695"/>
                  <a:pt x="1209675" y="217805"/>
                  <a:pt x="1182370" y="233045"/>
                </a:cubicBezTo>
                <a:cubicBezTo>
                  <a:pt x="1155065" y="248285"/>
                  <a:pt x="1141095" y="264160"/>
                  <a:pt x="1113155" y="285115"/>
                </a:cubicBezTo>
                <a:cubicBezTo>
                  <a:pt x="1085215" y="306070"/>
                  <a:pt x="1068070" y="312420"/>
                  <a:pt x="1043940" y="336550"/>
                </a:cubicBezTo>
                <a:cubicBezTo>
                  <a:pt x="1019810" y="360680"/>
                  <a:pt x="1011555" y="377825"/>
                  <a:pt x="992505" y="405765"/>
                </a:cubicBezTo>
                <a:cubicBezTo>
                  <a:pt x="973455" y="433705"/>
                  <a:pt x="966470" y="447675"/>
                  <a:pt x="949325" y="474980"/>
                </a:cubicBezTo>
                <a:cubicBezTo>
                  <a:pt x="932180" y="502285"/>
                  <a:pt x="921385" y="516255"/>
                  <a:pt x="906145" y="543560"/>
                </a:cubicBezTo>
                <a:cubicBezTo>
                  <a:pt x="890905" y="570865"/>
                  <a:pt x="883920" y="584835"/>
                  <a:pt x="871855" y="612775"/>
                </a:cubicBezTo>
                <a:cubicBezTo>
                  <a:pt x="859790" y="640715"/>
                  <a:pt x="855980" y="654050"/>
                  <a:pt x="845820" y="681990"/>
                </a:cubicBezTo>
                <a:cubicBezTo>
                  <a:pt x="835660" y="709930"/>
                  <a:pt x="826770" y="723900"/>
                  <a:pt x="819785" y="751205"/>
                </a:cubicBezTo>
                <a:cubicBezTo>
                  <a:pt x="812800" y="778510"/>
                  <a:pt x="815975" y="792480"/>
                  <a:pt x="810895" y="819785"/>
                </a:cubicBezTo>
                <a:cubicBezTo>
                  <a:pt x="805815" y="847090"/>
                  <a:pt x="802640" y="861060"/>
                  <a:pt x="793750" y="889000"/>
                </a:cubicBezTo>
                <a:cubicBezTo>
                  <a:pt x="784860" y="916940"/>
                  <a:pt x="782955" y="930910"/>
                  <a:pt x="767715" y="958215"/>
                </a:cubicBezTo>
                <a:cubicBezTo>
                  <a:pt x="752475" y="985520"/>
                  <a:pt x="740410" y="1004570"/>
                  <a:pt x="716280" y="1026795"/>
                </a:cubicBezTo>
                <a:cubicBezTo>
                  <a:pt x="692150" y="1049020"/>
                  <a:pt x="674370" y="1062990"/>
                  <a:pt x="647065" y="1069975"/>
                </a:cubicBezTo>
                <a:cubicBezTo>
                  <a:pt x="619760" y="1076960"/>
                  <a:pt x="600710" y="1076960"/>
                  <a:pt x="578485" y="1061720"/>
                </a:cubicBezTo>
                <a:cubicBezTo>
                  <a:pt x="556260" y="1046480"/>
                  <a:pt x="557530" y="1018540"/>
                  <a:pt x="535305" y="992505"/>
                </a:cubicBezTo>
                <a:cubicBezTo>
                  <a:pt x="513080" y="966470"/>
                  <a:pt x="494030" y="949325"/>
                  <a:pt x="466090" y="932180"/>
                </a:cubicBezTo>
                <a:cubicBezTo>
                  <a:pt x="438150" y="915035"/>
                  <a:pt x="424815" y="916305"/>
                  <a:pt x="396875" y="906145"/>
                </a:cubicBezTo>
                <a:cubicBezTo>
                  <a:pt x="368935" y="895985"/>
                  <a:pt x="354965" y="885190"/>
                  <a:pt x="327660" y="880110"/>
                </a:cubicBezTo>
                <a:cubicBezTo>
                  <a:pt x="300355" y="875030"/>
                  <a:pt x="286385" y="880110"/>
                  <a:pt x="259080" y="880110"/>
                </a:cubicBezTo>
                <a:cubicBezTo>
                  <a:pt x="231775" y="880110"/>
                  <a:pt x="217805" y="876300"/>
                  <a:pt x="189865" y="880110"/>
                </a:cubicBezTo>
                <a:cubicBezTo>
                  <a:pt x="161925" y="883920"/>
                  <a:pt x="146685" y="880745"/>
                  <a:pt x="120650" y="897890"/>
                </a:cubicBezTo>
                <a:cubicBezTo>
                  <a:pt x="94615" y="915035"/>
                  <a:pt x="77470" y="939165"/>
                  <a:pt x="60325" y="966470"/>
                </a:cubicBezTo>
                <a:cubicBezTo>
                  <a:pt x="43180" y="993775"/>
                  <a:pt x="43180" y="1007745"/>
                  <a:pt x="34290" y="1035685"/>
                </a:cubicBezTo>
                <a:cubicBezTo>
                  <a:pt x="25400" y="1063625"/>
                  <a:pt x="22225" y="1077595"/>
                  <a:pt x="17145" y="1104900"/>
                </a:cubicBezTo>
                <a:cubicBezTo>
                  <a:pt x="12065" y="1132205"/>
                  <a:pt x="12065" y="1146175"/>
                  <a:pt x="8890" y="1173480"/>
                </a:cubicBezTo>
                <a:cubicBezTo>
                  <a:pt x="5715" y="1200785"/>
                  <a:pt x="1905" y="1229995"/>
                  <a:pt x="0" y="1242695"/>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任意多边形 21"/>
          <p:cNvSpPr/>
          <p:nvPr/>
        </p:nvSpPr>
        <p:spPr>
          <a:xfrm>
            <a:off x="3632200" y="2716530"/>
            <a:ext cx="327660" cy="543560"/>
          </a:xfrm>
          <a:custGeom>
            <a:avLst/>
            <a:gdLst>
              <a:gd name="connisteX0" fmla="*/ 0 w 327660"/>
              <a:gd name="connsiteY0" fmla="*/ 0 h 543560"/>
              <a:gd name="connisteX1" fmla="*/ 69215 w 327660"/>
              <a:gd name="connsiteY1" fmla="*/ 68580 h 543560"/>
              <a:gd name="connisteX2" fmla="*/ 103505 w 327660"/>
              <a:gd name="connsiteY2" fmla="*/ 137795 h 543560"/>
              <a:gd name="connisteX3" fmla="*/ 155575 w 327660"/>
              <a:gd name="connsiteY3" fmla="*/ 207010 h 543560"/>
              <a:gd name="connisteX4" fmla="*/ 224155 w 327660"/>
              <a:gd name="connsiteY4" fmla="*/ 267335 h 543560"/>
              <a:gd name="connisteX5" fmla="*/ 267335 w 327660"/>
              <a:gd name="connsiteY5" fmla="*/ 336550 h 543560"/>
              <a:gd name="connisteX6" fmla="*/ 293370 w 327660"/>
              <a:gd name="connsiteY6" fmla="*/ 405130 h 543560"/>
              <a:gd name="connisteX7" fmla="*/ 310515 w 327660"/>
              <a:gd name="connsiteY7" fmla="*/ 474345 h 543560"/>
              <a:gd name="connisteX8" fmla="*/ 327660 w 327660"/>
              <a:gd name="connsiteY8" fmla="*/ 543560 h 54356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27660" h="543560">
                <a:moveTo>
                  <a:pt x="0" y="0"/>
                </a:moveTo>
                <a:cubicBezTo>
                  <a:pt x="13335" y="12065"/>
                  <a:pt x="48260" y="41275"/>
                  <a:pt x="69215" y="68580"/>
                </a:cubicBezTo>
                <a:cubicBezTo>
                  <a:pt x="90170" y="95885"/>
                  <a:pt x="86360" y="109855"/>
                  <a:pt x="103505" y="137795"/>
                </a:cubicBezTo>
                <a:cubicBezTo>
                  <a:pt x="120650" y="165735"/>
                  <a:pt x="131445" y="180975"/>
                  <a:pt x="155575" y="207010"/>
                </a:cubicBezTo>
                <a:cubicBezTo>
                  <a:pt x="179705" y="233045"/>
                  <a:pt x="201930" y="241300"/>
                  <a:pt x="224155" y="267335"/>
                </a:cubicBezTo>
                <a:cubicBezTo>
                  <a:pt x="246380" y="293370"/>
                  <a:pt x="253365" y="309245"/>
                  <a:pt x="267335" y="336550"/>
                </a:cubicBezTo>
                <a:cubicBezTo>
                  <a:pt x="281305" y="363855"/>
                  <a:pt x="284480" y="377825"/>
                  <a:pt x="293370" y="405130"/>
                </a:cubicBezTo>
                <a:cubicBezTo>
                  <a:pt x="302260" y="432435"/>
                  <a:pt x="303530" y="446405"/>
                  <a:pt x="310515" y="474345"/>
                </a:cubicBezTo>
                <a:cubicBezTo>
                  <a:pt x="317500" y="502285"/>
                  <a:pt x="324485" y="530860"/>
                  <a:pt x="327660" y="54356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任意多边形 22"/>
          <p:cNvSpPr/>
          <p:nvPr/>
        </p:nvSpPr>
        <p:spPr>
          <a:xfrm>
            <a:off x="2863850" y="2416810"/>
            <a:ext cx="259080" cy="428625"/>
          </a:xfrm>
          <a:custGeom>
            <a:avLst/>
            <a:gdLst>
              <a:gd name="connisteX0" fmla="*/ 259291 w 259291"/>
              <a:gd name="connsiteY0" fmla="*/ 6208 h 428483"/>
              <a:gd name="connisteX1" fmla="*/ 190711 w 259291"/>
              <a:gd name="connsiteY1" fmla="*/ 6208 h 428483"/>
              <a:gd name="connisteX2" fmla="*/ 121496 w 259291"/>
              <a:gd name="connsiteY2" fmla="*/ 6208 h 428483"/>
              <a:gd name="connisteX3" fmla="*/ 78316 w 259291"/>
              <a:gd name="connsiteY3" fmla="*/ 74788 h 428483"/>
              <a:gd name="connisteX4" fmla="*/ 44026 w 259291"/>
              <a:gd name="connsiteY4" fmla="*/ 144003 h 428483"/>
              <a:gd name="connisteX5" fmla="*/ 17991 w 259291"/>
              <a:gd name="connsiteY5" fmla="*/ 213218 h 428483"/>
              <a:gd name="connisteX6" fmla="*/ 9101 w 259291"/>
              <a:gd name="connsiteY6" fmla="*/ 281798 h 428483"/>
              <a:gd name="connisteX7" fmla="*/ 846 w 259291"/>
              <a:gd name="connsiteY7" fmla="*/ 351013 h 428483"/>
              <a:gd name="connisteX8" fmla="*/ 846 w 259291"/>
              <a:gd name="connsiteY8" fmla="*/ 428483 h 42848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259292" h="428484">
                <a:moveTo>
                  <a:pt x="259292" y="6209"/>
                </a:moveTo>
                <a:cubicBezTo>
                  <a:pt x="247227" y="6209"/>
                  <a:pt x="218017" y="6209"/>
                  <a:pt x="190712" y="6209"/>
                </a:cubicBezTo>
                <a:cubicBezTo>
                  <a:pt x="163407" y="6209"/>
                  <a:pt x="143722" y="-7761"/>
                  <a:pt x="121497" y="6209"/>
                </a:cubicBezTo>
                <a:cubicBezTo>
                  <a:pt x="99272" y="20179"/>
                  <a:pt x="93557" y="47484"/>
                  <a:pt x="78317" y="74789"/>
                </a:cubicBezTo>
                <a:cubicBezTo>
                  <a:pt x="63077" y="102094"/>
                  <a:pt x="56092" y="116064"/>
                  <a:pt x="44027" y="144004"/>
                </a:cubicBezTo>
                <a:cubicBezTo>
                  <a:pt x="31962" y="171944"/>
                  <a:pt x="24977" y="185914"/>
                  <a:pt x="17992" y="213219"/>
                </a:cubicBezTo>
                <a:cubicBezTo>
                  <a:pt x="11007" y="240524"/>
                  <a:pt x="12277" y="254494"/>
                  <a:pt x="9102" y="281799"/>
                </a:cubicBezTo>
                <a:cubicBezTo>
                  <a:pt x="5927" y="309104"/>
                  <a:pt x="2752" y="321804"/>
                  <a:pt x="847" y="351014"/>
                </a:cubicBezTo>
                <a:cubicBezTo>
                  <a:pt x="-1058" y="380224"/>
                  <a:pt x="847" y="414514"/>
                  <a:pt x="847" y="428484"/>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文本框 23"/>
          <p:cNvSpPr txBox="1"/>
          <p:nvPr/>
        </p:nvSpPr>
        <p:spPr>
          <a:xfrm>
            <a:off x="4218305" y="1730375"/>
            <a:ext cx="1706880" cy="460375"/>
          </a:xfrm>
          <a:prstGeom prst="rect">
            <a:avLst/>
          </a:prstGeom>
          <a:solidFill>
            <a:srgbClr val="0070C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乌拉尔山脉</a:t>
            </a:r>
            <a:endParaRPr lang="zh-CN" altLang="en-US" sz="2400">
              <a:solidFill>
                <a:schemeClr val="bg1"/>
              </a:solidFill>
              <a:latin typeface="华文隶书" panose="02010800040101010101" charset="-122"/>
              <a:ea typeface="华文隶书" panose="02010800040101010101" charset="-122"/>
            </a:endParaRPr>
          </a:p>
        </p:txBody>
      </p:sp>
      <p:sp>
        <p:nvSpPr>
          <p:cNvPr id="25" name="文本框 24"/>
          <p:cNvSpPr txBox="1"/>
          <p:nvPr/>
        </p:nvSpPr>
        <p:spPr>
          <a:xfrm>
            <a:off x="2670810" y="2064385"/>
            <a:ext cx="1402080" cy="460375"/>
          </a:xfrm>
          <a:prstGeom prst="rect">
            <a:avLst/>
          </a:prstGeom>
          <a:solidFill>
            <a:srgbClr val="0070C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乌拉尔河</a:t>
            </a:r>
            <a:endParaRPr lang="zh-CN" altLang="en-US" sz="2400">
              <a:solidFill>
                <a:schemeClr val="bg1"/>
              </a:solidFill>
              <a:latin typeface="华文隶书" panose="02010800040101010101" charset="-122"/>
              <a:ea typeface="华文隶书" panose="02010800040101010101" charset="-122"/>
            </a:endParaRPr>
          </a:p>
        </p:txBody>
      </p:sp>
      <p:sp>
        <p:nvSpPr>
          <p:cNvPr id="26" name="文本框 25"/>
          <p:cNvSpPr txBox="1"/>
          <p:nvPr/>
        </p:nvSpPr>
        <p:spPr>
          <a:xfrm>
            <a:off x="3632200" y="3337560"/>
            <a:ext cx="2011680" cy="460375"/>
          </a:xfrm>
          <a:prstGeom prst="rect">
            <a:avLst/>
          </a:prstGeom>
          <a:solidFill>
            <a:srgbClr val="0070C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大高加索山脉</a:t>
            </a:r>
            <a:endParaRPr lang="zh-CN" altLang="en-US" sz="2400">
              <a:solidFill>
                <a:schemeClr val="bg1"/>
              </a:solidFill>
              <a:latin typeface="华文隶书" panose="02010800040101010101" charset="-122"/>
              <a:ea typeface="华文隶书" panose="02010800040101010101" charset="-122"/>
            </a:endParaRPr>
          </a:p>
        </p:txBody>
      </p:sp>
      <p:sp>
        <p:nvSpPr>
          <p:cNvPr id="27" name="文本框 26"/>
          <p:cNvSpPr txBox="1"/>
          <p:nvPr/>
        </p:nvSpPr>
        <p:spPr>
          <a:xfrm>
            <a:off x="3959860" y="2700655"/>
            <a:ext cx="792480" cy="460375"/>
          </a:xfrm>
          <a:prstGeom prst="rect">
            <a:avLst/>
          </a:prstGeom>
          <a:solidFill>
            <a:srgbClr val="0070C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里海</a:t>
            </a:r>
            <a:endParaRPr lang="zh-CN" altLang="en-US" sz="2400">
              <a:solidFill>
                <a:schemeClr val="bg1"/>
              </a:solidFill>
              <a:latin typeface="华文隶书" panose="02010800040101010101" charset="-122"/>
              <a:ea typeface="华文隶书" panose="02010800040101010101" charset="-122"/>
            </a:endParaRPr>
          </a:p>
        </p:txBody>
      </p:sp>
      <p:sp>
        <p:nvSpPr>
          <p:cNvPr id="28" name="文本框 27"/>
          <p:cNvSpPr txBox="1"/>
          <p:nvPr/>
        </p:nvSpPr>
        <p:spPr>
          <a:xfrm>
            <a:off x="2931795" y="2847975"/>
            <a:ext cx="792480" cy="460375"/>
          </a:xfrm>
          <a:prstGeom prst="rect">
            <a:avLst/>
          </a:prstGeom>
          <a:solidFill>
            <a:srgbClr val="0070C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黑海</a:t>
            </a:r>
            <a:endParaRPr lang="zh-CN" altLang="en-US" sz="2400">
              <a:solidFill>
                <a:schemeClr val="bg1"/>
              </a:solidFill>
              <a:latin typeface="华文隶书" panose="02010800040101010101" charset="-122"/>
              <a:ea typeface="华文隶书" panose="02010800040101010101" charset="-122"/>
            </a:endParaRPr>
          </a:p>
        </p:txBody>
      </p:sp>
      <p:sp>
        <p:nvSpPr>
          <p:cNvPr id="29" name="文本框 28"/>
          <p:cNvSpPr txBox="1"/>
          <p:nvPr/>
        </p:nvSpPr>
        <p:spPr>
          <a:xfrm>
            <a:off x="989330" y="2621915"/>
            <a:ext cx="1706880" cy="460375"/>
          </a:xfrm>
          <a:prstGeom prst="rect">
            <a:avLst/>
          </a:prstGeom>
          <a:solidFill>
            <a:srgbClr val="0070C0"/>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土耳其海峡</a:t>
            </a:r>
            <a:endParaRPr lang="zh-CN" altLang="en-US" sz="2400">
              <a:solidFill>
                <a:schemeClr val="bg1"/>
              </a:solidFill>
              <a:latin typeface="华文隶书" panose="02010800040101010101" charset="-122"/>
              <a:ea typeface="华文隶书" panose="02010800040101010101" charset="-122"/>
            </a:endParaRPr>
          </a:p>
        </p:txBody>
      </p:sp>
      <p:sp>
        <p:nvSpPr>
          <p:cNvPr id="30" name="文本框 29"/>
          <p:cNvSpPr txBox="1"/>
          <p:nvPr/>
        </p:nvSpPr>
        <p:spPr>
          <a:xfrm>
            <a:off x="2863850" y="1206500"/>
            <a:ext cx="894080" cy="521970"/>
          </a:xfrm>
          <a:prstGeom prst="rect">
            <a:avLst/>
          </a:prstGeom>
          <a:noFill/>
        </p:spPr>
        <p:txBody>
          <a:bodyPr wrap="none" rtlCol="0">
            <a:spAutoFit/>
          </a:bodyPr>
          <a:p>
            <a:r>
              <a:rPr lang="zh-CN" altLang="en-US" sz="2800">
                <a:solidFill>
                  <a:srgbClr val="0070C0"/>
                </a:solidFill>
                <a:latin typeface="华文琥珀" panose="02010800040101010101" charset="-122"/>
                <a:ea typeface="华文琥珀" panose="02010800040101010101" charset="-122"/>
              </a:rPr>
              <a:t>欧洲</a:t>
            </a:r>
            <a:endParaRPr lang="zh-CN" altLang="en-US" sz="2800">
              <a:solidFill>
                <a:srgbClr val="0070C0"/>
              </a:solidFill>
              <a:latin typeface="华文琥珀" panose="02010800040101010101" charset="-122"/>
              <a:ea typeface="华文琥珀" panose="02010800040101010101" charset="-122"/>
            </a:endParaRPr>
          </a:p>
        </p:txBody>
      </p:sp>
      <p:sp>
        <p:nvSpPr>
          <p:cNvPr id="31" name="文本框 30"/>
          <p:cNvSpPr txBox="1"/>
          <p:nvPr/>
        </p:nvSpPr>
        <p:spPr>
          <a:xfrm>
            <a:off x="2171065" y="5078095"/>
            <a:ext cx="894080" cy="521970"/>
          </a:xfrm>
          <a:prstGeom prst="rect">
            <a:avLst/>
          </a:prstGeom>
          <a:noFill/>
        </p:spPr>
        <p:txBody>
          <a:bodyPr wrap="none" rtlCol="0">
            <a:spAutoFit/>
          </a:bodyPr>
          <a:p>
            <a:r>
              <a:rPr lang="zh-CN" altLang="en-US" sz="2800">
                <a:solidFill>
                  <a:schemeClr val="accent3"/>
                </a:solidFill>
                <a:latin typeface="华文琥珀" panose="02010800040101010101" charset="-122"/>
                <a:ea typeface="华文琥珀" panose="02010800040101010101" charset="-122"/>
              </a:rPr>
              <a:t>非洲</a:t>
            </a:r>
            <a:endParaRPr lang="zh-CN" altLang="en-US" sz="2800">
              <a:solidFill>
                <a:schemeClr val="accent3"/>
              </a:solidFill>
              <a:latin typeface="华文琥珀" panose="02010800040101010101" charset="-122"/>
              <a:ea typeface="华文琥珀" panose="02010800040101010101" charset="-122"/>
            </a:endParaRPr>
          </a:p>
        </p:txBody>
      </p:sp>
      <p:sp>
        <p:nvSpPr>
          <p:cNvPr id="32" name="任意多边形 31"/>
          <p:cNvSpPr/>
          <p:nvPr/>
        </p:nvSpPr>
        <p:spPr>
          <a:xfrm>
            <a:off x="2835275" y="3260090"/>
            <a:ext cx="28575" cy="207010"/>
          </a:xfrm>
          <a:custGeom>
            <a:avLst/>
            <a:gdLst>
              <a:gd name="connisteX0" fmla="*/ 26035 w 28292"/>
              <a:gd name="connsiteY0" fmla="*/ 0 h 207010"/>
              <a:gd name="connisteX1" fmla="*/ 26035 w 28292"/>
              <a:gd name="connsiteY1" fmla="*/ 68580 h 207010"/>
              <a:gd name="connisteX2" fmla="*/ 26035 w 28292"/>
              <a:gd name="connsiteY2" fmla="*/ 137795 h 207010"/>
              <a:gd name="connisteX3" fmla="*/ 0 w 28292"/>
              <a:gd name="connsiteY3" fmla="*/ 207010 h 207010"/>
            </a:gdLst>
            <a:ahLst/>
            <a:cxnLst>
              <a:cxn ang="0">
                <a:pos x="connisteX0" y="connsiteY0"/>
              </a:cxn>
              <a:cxn ang="0">
                <a:pos x="connisteX1" y="connsiteY1"/>
              </a:cxn>
              <a:cxn ang="0">
                <a:pos x="connisteX2" y="connsiteY2"/>
              </a:cxn>
              <a:cxn ang="0">
                <a:pos x="connisteX3" y="connsiteY3"/>
              </a:cxn>
            </a:cxnLst>
            <a:rect l="l" t="t" r="r" b="b"/>
            <a:pathLst>
              <a:path w="28293" h="207010">
                <a:moveTo>
                  <a:pt x="26035" y="0"/>
                </a:moveTo>
                <a:cubicBezTo>
                  <a:pt x="26035" y="12065"/>
                  <a:pt x="26035" y="41275"/>
                  <a:pt x="26035" y="68580"/>
                </a:cubicBezTo>
                <a:cubicBezTo>
                  <a:pt x="26035" y="95885"/>
                  <a:pt x="31115" y="109855"/>
                  <a:pt x="26035" y="137795"/>
                </a:cubicBezTo>
                <a:cubicBezTo>
                  <a:pt x="20955" y="165735"/>
                  <a:pt x="5080" y="194310"/>
                  <a:pt x="0" y="207010"/>
                </a:cubicBezTo>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p:cNvSpPr txBox="1"/>
          <p:nvPr/>
        </p:nvSpPr>
        <p:spPr>
          <a:xfrm>
            <a:off x="963930" y="3425825"/>
            <a:ext cx="1706880" cy="460375"/>
          </a:xfrm>
          <a:prstGeom prst="rect">
            <a:avLst/>
          </a:prstGeom>
          <a:solidFill>
            <a:schemeClr val="accent3"/>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苏伊士运河</a:t>
            </a:r>
            <a:endParaRPr lang="zh-CN" altLang="en-US" sz="2400">
              <a:solidFill>
                <a:schemeClr val="bg1"/>
              </a:solidFill>
              <a:latin typeface="华文隶书" panose="02010800040101010101" charset="-122"/>
              <a:ea typeface="华文隶书" panose="02010800040101010101" charset="-122"/>
            </a:endParaRPr>
          </a:p>
        </p:txBody>
      </p:sp>
      <p:sp>
        <p:nvSpPr>
          <p:cNvPr id="34" name="文本框 33"/>
          <p:cNvSpPr txBox="1"/>
          <p:nvPr/>
        </p:nvSpPr>
        <p:spPr>
          <a:xfrm>
            <a:off x="1807210" y="4074160"/>
            <a:ext cx="792480" cy="460375"/>
          </a:xfrm>
          <a:prstGeom prst="rect">
            <a:avLst/>
          </a:prstGeom>
          <a:solidFill>
            <a:schemeClr val="accent3"/>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红海</a:t>
            </a:r>
            <a:endParaRPr lang="zh-CN" altLang="en-US" sz="2400">
              <a:solidFill>
                <a:schemeClr val="bg1"/>
              </a:solidFill>
              <a:latin typeface="华文隶书" panose="02010800040101010101" charset="-122"/>
              <a:ea typeface="华文隶书" panose="02010800040101010101" charset="-122"/>
            </a:endParaRPr>
          </a:p>
        </p:txBody>
      </p:sp>
      <p:sp>
        <p:nvSpPr>
          <p:cNvPr id="35" name="文本框 34"/>
          <p:cNvSpPr txBox="1"/>
          <p:nvPr/>
        </p:nvSpPr>
        <p:spPr>
          <a:xfrm>
            <a:off x="6972935" y="351790"/>
            <a:ext cx="1249680" cy="521970"/>
          </a:xfrm>
          <a:prstGeom prst="rect">
            <a:avLst/>
          </a:prstGeom>
          <a:noFill/>
        </p:spPr>
        <p:txBody>
          <a:bodyPr wrap="none" rtlCol="0">
            <a:spAutoFit/>
          </a:bodyPr>
          <a:p>
            <a:r>
              <a:rPr lang="zh-CN" altLang="en-US" sz="2800">
                <a:solidFill>
                  <a:schemeClr val="accent3"/>
                </a:solidFill>
                <a:latin typeface="华文琥珀" panose="02010800040101010101" charset="-122"/>
                <a:ea typeface="华文琥珀" panose="02010800040101010101" charset="-122"/>
              </a:rPr>
              <a:t>北美洲</a:t>
            </a:r>
            <a:endParaRPr lang="zh-CN" altLang="en-US" sz="2800">
              <a:solidFill>
                <a:schemeClr val="accent3"/>
              </a:solidFill>
              <a:latin typeface="华文琥珀" panose="02010800040101010101" charset="-122"/>
              <a:ea typeface="华文琥珀" panose="02010800040101010101" charset="-122"/>
            </a:endParaRPr>
          </a:p>
        </p:txBody>
      </p:sp>
      <p:sp>
        <p:nvSpPr>
          <p:cNvPr id="37" name="任意多边形 36"/>
          <p:cNvSpPr/>
          <p:nvPr/>
        </p:nvSpPr>
        <p:spPr>
          <a:xfrm>
            <a:off x="7733665" y="127000"/>
            <a:ext cx="310515" cy="293370"/>
          </a:xfrm>
          <a:custGeom>
            <a:avLst/>
            <a:gdLst>
              <a:gd name="connisteX0" fmla="*/ 0 w 310515"/>
              <a:gd name="connsiteY0" fmla="*/ 0 h 293370"/>
              <a:gd name="connisteX1" fmla="*/ 78105 w 310515"/>
              <a:gd name="connsiteY1" fmla="*/ 43180 h 293370"/>
              <a:gd name="connisteX2" fmla="*/ 146685 w 310515"/>
              <a:gd name="connsiteY2" fmla="*/ 86360 h 293370"/>
              <a:gd name="connisteX3" fmla="*/ 215900 w 310515"/>
              <a:gd name="connsiteY3" fmla="*/ 155575 h 293370"/>
              <a:gd name="connisteX4" fmla="*/ 267970 w 310515"/>
              <a:gd name="connsiteY4" fmla="*/ 224790 h 293370"/>
              <a:gd name="connisteX5" fmla="*/ 310515 w 310515"/>
              <a:gd name="connsiteY5" fmla="*/ 293370 h 2933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l" t="t" r="r" b="b"/>
            <a:pathLst>
              <a:path w="310515" h="293370">
                <a:moveTo>
                  <a:pt x="0" y="0"/>
                </a:moveTo>
                <a:cubicBezTo>
                  <a:pt x="13970" y="7620"/>
                  <a:pt x="48895" y="26035"/>
                  <a:pt x="78105" y="43180"/>
                </a:cubicBezTo>
                <a:cubicBezTo>
                  <a:pt x="107315" y="60325"/>
                  <a:pt x="119380" y="64135"/>
                  <a:pt x="146685" y="86360"/>
                </a:cubicBezTo>
                <a:cubicBezTo>
                  <a:pt x="173990" y="108585"/>
                  <a:pt x="191770" y="127635"/>
                  <a:pt x="215900" y="155575"/>
                </a:cubicBezTo>
                <a:cubicBezTo>
                  <a:pt x="240030" y="183515"/>
                  <a:pt x="248920" y="197485"/>
                  <a:pt x="267970" y="224790"/>
                </a:cubicBezTo>
                <a:cubicBezTo>
                  <a:pt x="287020" y="252095"/>
                  <a:pt x="302895" y="281305"/>
                  <a:pt x="310515" y="293370"/>
                </a:cubicBezTo>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nvSpPr>
        <p:spPr>
          <a:xfrm>
            <a:off x="8222615" y="304800"/>
            <a:ext cx="1402080" cy="460375"/>
          </a:xfrm>
          <a:prstGeom prst="rect">
            <a:avLst/>
          </a:prstGeom>
          <a:solidFill>
            <a:schemeClr val="accent3"/>
          </a:solidFill>
        </p:spPr>
        <p:txBody>
          <a:bodyPr wrap="none" rtlCol="0">
            <a:spAutoFit/>
          </a:bodyPr>
          <a:p>
            <a:r>
              <a:rPr lang="zh-CN" altLang="en-US" sz="2400">
                <a:solidFill>
                  <a:schemeClr val="bg1"/>
                </a:solidFill>
                <a:latin typeface="华文隶书" panose="02010800040101010101" charset="-122"/>
                <a:ea typeface="华文隶书" panose="02010800040101010101" charset="-122"/>
              </a:rPr>
              <a:t>白令海峡</a:t>
            </a:r>
            <a:endParaRPr lang="zh-CN" altLang="en-US" sz="2400">
              <a:solidFill>
                <a:schemeClr val="bg1"/>
              </a:solidFill>
              <a:latin typeface="华文隶书" panose="02010800040101010101" charset="-122"/>
              <a:ea typeface="华文隶书"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9"/>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7"/>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0"/>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4"/>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9"/>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3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3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p:bldP spid="12" grpId="0" animBg="1"/>
      <p:bldP spid="9" grpId="0"/>
      <p:bldP spid="13" grpId="0" animBg="1"/>
      <p:bldP spid="10" grpId="0"/>
      <p:bldP spid="19" grpId="0" animBg="1"/>
      <p:bldP spid="18" grpId="0" animBg="1"/>
      <p:bldP spid="17" grpId="0" animBg="1"/>
      <p:bldP spid="16" grpId="0" animBg="1"/>
      <p:bldP spid="15" grpId="0" animBg="1"/>
      <p:bldP spid="14" grpId="0" animBg="1"/>
      <p:bldP spid="21" grpId="0" animBg="1"/>
      <p:bldP spid="22" grpId="0" animBg="1"/>
      <p:bldP spid="23" grpId="0" animBg="1"/>
      <p:bldP spid="30" grpId="0"/>
      <p:bldP spid="24" grpId="0" animBg="1"/>
      <p:bldP spid="25" grpId="0" animBg="1"/>
      <p:bldP spid="27" grpId="0" animBg="1"/>
      <p:bldP spid="26" grpId="0" animBg="1"/>
      <p:bldP spid="28" grpId="0" animBg="1"/>
      <p:bldP spid="29" grpId="0" animBg="1"/>
      <p:bldP spid="33" grpId="0" bldLvl="0" animBg="1"/>
      <p:bldP spid="34" grpId="0" bldLvl="0" animBg="1"/>
      <p:bldP spid="32" grpId="0" animBg="1"/>
      <p:bldP spid="31" grpId="0"/>
      <p:bldP spid="31" grpId="1"/>
      <p:bldP spid="35" grpId="0"/>
      <p:bldP spid="35" grpId="1"/>
      <p:bldP spid="37" grpId="0" animBg="1"/>
      <p:bldP spid="38" grpId="0" bldLvl="0" animBg="1"/>
      <p:bldP spid="8" grpId="1"/>
      <p:bldP spid="11" grpId="1" animBg="1"/>
      <p:bldP spid="19" grpId="1" animBg="1"/>
      <p:bldP spid="18" grpId="1" animBg="1"/>
      <p:bldP spid="12" grpId="1" animBg="1"/>
      <p:bldP spid="17" grpId="1" animBg="1"/>
      <p:bldP spid="16" grpId="1" animBg="1"/>
      <p:bldP spid="15" grpId="1" animBg="1"/>
      <p:bldP spid="13" grpId="1" animBg="1"/>
      <p:bldP spid="10" grpId="1"/>
      <p:bldP spid="14" grpId="1" animBg="1"/>
      <p:bldP spid="9"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67" name="Text Box 26"/>
          <p:cNvSpPr txBox="1"/>
          <p:nvPr/>
        </p:nvSpPr>
        <p:spPr>
          <a:xfrm>
            <a:off x="98425" y="0"/>
            <a:ext cx="2125980" cy="521970"/>
          </a:xfrm>
          <a:prstGeom prst="rect">
            <a:avLst/>
          </a:prstGeom>
          <a:noFill/>
          <a:ln w="9525">
            <a:noFill/>
          </a:ln>
        </p:spPr>
        <p:txBody>
          <a:bodyPr wrap="square">
            <a:spAutoFit/>
          </a:bodyPr>
          <a:p>
            <a:pPr>
              <a:spcBef>
                <a:spcPct val="50000"/>
              </a:spcBef>
            </a:pPr>
            <a:r>
              <a:rPr lang="zh-CN" altLang="en-US" sz="2800" b="1" dirty="0">
                <a:latin typeface="微软雅黑" panose="020B0503020204020204" charset="-122"/>
                <a:ea typeface="微软雅黑" panose="020B0503020204020204" charset="-122"/>
              </a:rPr>
              <a:t>日本的文化</a:t>
            </a:r>
            <a:endParaRPr lang="zh-CN" altLang="en-US" sz="2800" b="1" dirty="0">
              <a:latin typeface="微软雅黑" panose="020B0503020204020204" charset="-122"/>
              <a:ea typeface="微软雅黑" panose="020B0503020204020204" charset="-122"/>
            </a:endParaRPr>
          </a:p>
        </p:txBody>
      </p:sp>
      <p:pic>
        <p:nvPicPr>
          <p:cNvPr id="129" name="图片 128"/>
          <p:cNvPicPr/>
          <p:nvPr>
            <p:custDataLst>
              <p:tags r:id="rId1"/>
            </p:custDataLst>
          </p:nvPr>
        </p:nvPicPr>
        <p:blipFill>
          <a:blip r:embed="rId2"/>
          <a:stretch>
            <a:fillRect/>
          </a:stretch>
        </p:blipFill>
        <p:spPr>
          <a:xfrm>
            <a:off x="0" y="629285"/>
            <a:ext cx="4206240" cy="3114040"/>
          </a:xfrm>
          <a:prstGeom prst="rect">
            <a:avLst/>
          </a:prstGeom>
          <a:noFill/>
          <a:ln w="9525">
            <a:noFill/>
          </a:ln>
        </p:spPr>
      </p:pic>
      <p:pic>
        <p:nvPicPr>
          <p:cNvPr id="3" name="Picture 12" descr="花道"/>
          <p:cNvPicPr preferRelativeResize="0">
            <a:picLocks noChangeAspect="1"/>
          </p:cNvPicPr>
          <p:nvPr>
            <p:custDataLst>
              <p:tags r:id="rId3"/>
            </p:custDataLst>
          </p:nvPr>
        </p:nvPicPr>
        <p:blipFill>
          <a:blip r:embed="rId4"/>
          <a:stretch>
            <a:fillRect/>
          </a:stretch>
        </p:blipFill>
        <p:spPr>
          <a:xfrm>
            <a:off x="0" y="3701415"/>
            <a:ext cx="4197985" cy="3156585"/>
          </a:xfrm>
          <a:prstGeom prst="rect">
            <a:avLst/>
          </a:prstGeom>
          <a:solidFill>
            <a:srgbClr val="CCFFFF"/>
          </a:solidFill>
          <a:ln w="9525">
            <a:noFill/>
          </a:ln>
        </p:spPr>
      </p:pic>
      <p:pic>
        <p:nvPicPr>
          <p:cNvPr id="130" name="图片 129"/>
          <p:cNvPicPr/>
          <p:nvPr>
            <p:custDataLst>
              <p:tags r:id="rId5"/>
            </p:custDataLst>
          </p:nvPr>
        </p:nvPicPr>
        <p:blipFill>
          <a:blip r:embed="rId6"/>
          <a:srcRect l="10980" t="14873" r="5790" b="9915"/>
          <a:stretch>
            <a:fillRect/>
          </a:stretch>
        </p:blipFill>
        <p:spPr>
          <a:xfrm>
            <a:off x="4197985" y="608330"/>
            <a:ext cx="4518660" cy="3156585"/>
          </a:xfrm>
          <a:prstGeom prst="rect">
            <a:avLst/>
          </a:prstGeom>
          <a:noFill/>
          <a:ln w="9525">
            <a:noFill/>
          </a:ln>
        </p:spPr>
      </p:pic>
      <p:pic>
        <p:nvPicPr>
          <p:cNvPr id="131" name="图片 130"/>
          <p:cNvPicPr/>
          <p:nvPr>
            <p:custDataLst>
              <p:tags r:id="rId7"/>
            </p:custDataLst>
          </p:nvPr>
        </p:nvPicPr>
        <p:blipFill>
          <a:blip r:embed="rId8"/>
          <a:srcRect l="11157" r="9619"/>
          <a:stretch>
            <a:fillRect/>
          </a:stretch>
        </p:blipFill>
        <p:spPr>
          <a:xfrm>
            <a:off x="4084955" y="3743325"/>
            <a:ext cx="4631055" cy="3115310"/>
          </a:xfrm>
          <a:prstGeom prst="rect">
            <a:avLst/>
          </a:prstGeom>
          <a:noFill/>
          <a:ln w="9525">
            <a:noFill/>
          </a:ln>
        </p:spPr>
      </p:pic>
      <p:pic>
        <p:nvPicPr>
          <p:cNvPr id="4" name="Picture 9" descr="空手道"/>
          <p:cNvPicPr preferRelativeResize="0">
            <a:picLocks noChangeAspect="1"/>
          </p:cNvPicPr>
          <p:nvPr>
            <p:custDataLst>
              <p:tags r:id="rId9"/>
            </p:custDataLst>
          </p:nvPr>
        </p:nvPicPr>
        <p:blipFill>
          <a:blip r:embed="rId10"/>
          <a:stretch>
            <a:fillRect/>
          </a:stretch>
        </p:blipFill>
        <p:spPr>
          <a:xfrm>
            <a:off x="8716645" y="629285"/>
            <a:ext cx="3533140" cy="3072130"/>
          </a:xfrm>
          <a:prstGeom prst="rect">
            <a:avLst/>
          </a:prstGeom>
          <a:solidFill>
            <a:srgbClr val="CCFFFF"/>
          </a:solidFill>
          <a:ln w="9525">
            <a:noFill/>
          </a:ln>
        </p:spPr>
      </p:pic>
      <p:pic>
        <p:nvPicPr>
          <p:cNvPr id="6" name="Picture 6" descr="合气道"/>
          <p:cNvPicPr>
            <a:picLocks noChangeAspect="1"/>
          </p:cNvPicPr>
          <p:nvPr>
            <p:custDataLst>
              <p:tags r:id="rId11"/>
            </p:custDataLst>
          </p:nvPr>
        </p:nvPicPr>
        <p:blipFill>
          <a:blip r:embed="rId12"/>
          <a:srcRect l="16813" t="12102" b="22420"/>
          <a:stretch>
            <a:fillRect/>
          </a:stretch>
        </p:blipFill>
        <p:spPr>
          <a:xfrm>
            <a:off x="8716010" y="3687445"/>
            <a:ext cx="3475355" cy="3184525"/>
          </a:xfrm>
          <a:prstGeom prst="rect">
            <a:avLst/>
          </a:prstGeom>
          <a:noFill/>
          <a:ln w="9525">
            <a:noFill/>
          </a:ln>
        </p:spPr>
      </p:pic>
      <p:sp>
        <p:nvSpPr>
          <p:cNvPr id="10" name="文本框 9"/>
          <p:cNvSpPr txBox="1"/>
          <p:nvPr/>
        </p:nvSpPr>
        <p:spPr>
          <a:xfrm>
            <a:off x="2422525" y="-16510"/>
            <a:ext cx="4507230" cy="521970"/>
          </a:xfrm>
          <a:prstGeom prst="rect">
            <a:avLst/>
          </a:prstGeom>
          <a:noFill/>
        </p:spPr>
        <p:txBody>
          <a:bodyPr wrap="none" rtlCol="0">
            <a:spAutoFit/>
          </a:bodyPr>
          <a:p>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日本文化瑰宝</a:t>
            </a:r>
            <a:r>
              <a:rPr lang="en-US" altLang="zh-CN" sz="2800" b="1">
                <a:solidFill>
                  <a:srgbClr val="FF0000"/>
                </a:solidFill>
                <a:latin typeface="微软雅黑" panose="020B0503020204020204" charset="-122"/>
                <a:ea typeface="微软雅黑" panose="020B0503020204020204" charset="-122"/>
                <a:cs typeface="微软雅黑" panose="020B0503020204020204" charset="-122"/>
              </a:rPr>
              <a:t>——“</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六道</a:t>
            </a:r>
            <a:r>
              <a:rPr lang="en-US" altLang="zh-CN" sz="2800" b="1">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28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18" name="Text Box 4"/>
          <p:cNvSpPr txBox="1"/>
          <p:nvPr/>
        </p:nvSpPr>
        <p:spPr>
          <a:xfrm>
            <a:off x="-52705" y="3179445"/>
            <a:ext cx="956310" cy="521970"/>
          </a:xfrm>
          <a:prstGeom prst="rect">
            <a:avLst/>
          </a:prstGeom>
          <a:solidFill>
            <a:srgbClr val="CCFFFF"/>
          </a:solidFill>
          <a:ln w="9525">
            <a:noFill/>
          </a:ln>
        </p:spPr>
        <p:txBody>
          <a:bodyPr wrap="square">
            <a:spAutoFit/>
          </a:bodyPr>
          <a:p>
            <a:pPr>
              <a:spcBef>
                <a:spcPct val="50000"/>
              </a:spcBef>
            </a:pPr>
            <a:r>
              <a:rPr lang="zh-CN" altLang="en-US" sz="2800" b="1" dirty="0">
                <a:solidFill>
                  <a:srgbClr val="CC0000"/>
                </a:solidFill>
                <a:latin typeface="华文隶书" panose="02010800040101010101" charset="-122"/>
                <a:ea typeface="华文隶书" panose="02010800040101010101" charset="-122"/>
              </a:rPr>
              <a:t>茶道</a:t>
            </a:r>
            <a:endParaRPr lang="zh-CN" altLang="en-US" sz="2800" b="1" dirty="0">
              <a:solidFill>
                <a:srgbClr val="CC0000"/>
              </a:solidFill>
              <a:latin typeface="华文隶书" panose="02010800040101010101" charset="-122"/>
              <a:ea typeface="华文隶书" panose="02010800040101010101" charset="-122"/>
            </a:endParaRPr>
          </a:p>
        </p:txBody>
      </p:sp>
      <p:sp>
        <p:nvSpPr>
          <p:cNvPr id="20" name="Text Box 4"/>
          <p:cNvSpPr txBox="1"/>
          <p:nvPr/>
        </p:nvSpPr>
        <p:spPr>
          <a:xfrm>
            <a:off x="0" y="6332855"/>
            <a:ext cx="956310" cy="521970"/>
          </a:xfrm>
          <a:prstGeom prst="rect">
            <a:avLst/>
          </a:prstGeom>
          <a:solidFill>
            <a:srgbClr val="CCFFFF"/>
          </a:solidFill>
          <a:ln w="9525">
            <a:noFill/>
          </a:ln>
        </p:spPr>
        <p:txBody>
          <a:bodyPr wrap="square">
            <a:spAutoFit/>
          </a:bodyPr>
          <a:p>
            <a:pPr>
              <a:spcBef>
                <a:spcPct val="50000"/>
              </a:spcBef>
            </a:pPr>
            <a:r>
              <a:rPr lang="zh-CN" altLang="en-US" sz="2800" b="1" dirty="0">
                <a:solidFill>
                  <a:srgbClr val="CC0000"/>
                </a:solidFill>
                <a:latin typeface="华文隶书" panose="02010800040101010101" charset="-122"/>
                <a:ea typeface="华文隶书" panose="02010800040101010101" charset="-122"/>
              </a:rPr>
              <a:t>花道</a:t>
            </a:r>
            <a:endParaRPr lang="zh-CN" altLang="en-US" sz="2800" b="1" dirty="0">
              <a:solidFill>
                <a:srgbClr val="CC0000"/>
              </a:solidFill>
              <a:latin typeface="华文隶书" panose="02010800040101010101" charset="-122"/>
              <a:ea typeface="华文隶书" panose="02010800040101010101" charset="-122"/>
            </a:endParaRPr>
          </a:p>
        </p:txBody>
      </p:sp>
      <p:sp>
        <p:nvSpPr>
          <p:cNvPr id="21" name="Text Box 4"/>
          <p:cNvSpPr txBox="1"/>
          <p:nvPr/>
        </p:nvSpPr>
        <p:spPr>
          <a:xfrm>
            <a:off x="4197985" y="3221355"/>
            <a:ext cx="956310" cy="521970"/>
          </a:xfrm>
          <a:prstGeom prst="rect">
            <a:avLst/>
          </a:prstGeom>
          <a:solidFill>
            <a:srgbClr val="CCFFFF"/>
          </a:solidFill>
          <a:ln w="9525">
            <a:noFill/>
          </a:ln>
        </p:spPr>
        <p:txBody>
          <a:bodyPr wrap="square">
            <a:spAutoFit/>
          </a:bodyPr>
          <a:p>
            <a:pPr>
              <a:spcBef>
                <a:spcPct val="50000"/>
              </a:spcBef>
            </a:pPr>
            <a:r>
              <a:rPr lang="zh-CN" altLang="en-US" sz="2800" b="1" dirty="0">
                <a:solidFill>
                  <a:srgbClr val="CC0000"/>
                </a:solidFill>
                <a:latin typeface="华文隶书" panose="02010800040101010101" charset="-122"/>
                <a:ea typeface="华文隶书" panose="02010800040101010101" charset="-122"/>
              </a:rPr>
              <a:t>剑道</a:t>
            </a:r>
            <a:endParaRPr lang="zh-CN" altLang="en-US" sz="2800" b="1" dirty="0">
              <a:solidFill>
                <a:srgbClr val="CC0000"/>
              </a:solidFill>
              <a:latin typeface="华文隶书" panose="02010800040101010101" charset="-122"/>
              <a:ea typeface="华文隶书" panose="02010800040101010101" charset="-122"/>
            </a:endParaRPr>
          </a:p>
        </p:txBody>
      </p:sp>
      <p:sp>
        <p:nvSpPr>
          <p:cNvPr id="22" name="Text Box 4"/>
          <p:cNvSpPr txBox="1"/>
          <p:nvPr/>
        </p:nvSpPr>
        <p:spPr>
          <a:xfrm>
            <a:off x="7760335" y="6336665"/>
            <a:ext cx="956310" cy="521970"/>
          </a:xfrm>
          <a:prstGeom prst="rect">
            <a:avLst/>
          </a:prstGeom>
          <a:solidFill>
            <a:srgbClr val="CCFFFF"/>
          </a:solidFill>
          <a:ln w="9525">
            <a:noFill/>
          </a:ln>
        </p:spPr>
        <p:txBody>
          <a:bodyPr wrap="square">
            <a:spAutoFit/>
          </a:bodyPr>
          <a:p>
            <a:pPr>
              <a:spcBef>
                <a:spcPct val="50000"/>
              </a:spcBef>
            </a:pPr>
            <a:r>
              <a:rPr lang="zh-CN" altLang="en-US" sz="2800" b="1" dirty="0">
                <a:solidFill>
                  <a:srgbClr val="CC0000"/>
                </a:solidFill>
                <a:latin typeface="华文隶书" panose="02010800040101010101" charset="-122"/>
                <a:ea typeface="华文隶书" panose="02010800040101010101" charset="-122"/>
              </a:rPr>
              <a:t>柔道</a:t>
            </a:r>
            <a:endParaRPr lang="zh-CN" altLang="en-US" sz="2800" b="1" dirty="0">
              <a:solidFill>
                <a:srgbClr val="CC0000"/>
              </a:solidFill>
              <a:latin typeface="华文隶书" panose="02010800040101010101" charset="-122"/>
              <a:ea typeface="华文隶书" panose="02010800040101010101" charset="-122"/>
            </a:endParaRPr>
          </a:p>
        </p:txBody>
      </p:sp>
      <p:sp>
        <p:nvSpPr>
          <p:cNvPr id="23" name="Text Box 4"/>
          <p:cNvSpPr txBox="1"/>
          <p:nvPr/>
        </p:nvSpPr>
        <p:spPr>
          <a:xfrm>
            <a:off x="8716010" y="629285"/>
            <a:ext cx="1328420" cy="521970"/>
          </a:xfrm>
          <a:prstGeom prst="rect">
            <a:avLst/>
          </a:prstGeom>
          <a:solidFill>
            <a:srgbClr val="CCFFFF"/>
          </a:solidFill>
          <a:ln w="9525">
            <a:noFill/>
          </a:ln>
        </p:spPr>
        <p:txBody>
          <a:bodyPr wrap="square">
            <a:spAutoFit/>
          </a:bodyPr>
          <a:p>
            <a:pPr>
              <a:spcBef>
                <a:spcPct val="50000"/>
              </a:spcBef>
            </a:pPr>
            <a:r>
              <a:rPr lang="zh-CN" altLang="en-US" sz="2800" b="1" dirty="0">
                <a:solidFill>
                  <a:srgbClr val="CC0000"/>
                </a:solidFill>
                <a:latin typeface="华文隶书" panose="02010800040101010101" charset="-122"/>
                <a:ea typeface="华文隶书" panose="02010800040101010101" charset="-122"/>
              </a:rPr>
              <a:t>空手道</a:t>
            </a:r>
            <a:endParaRPr lang="zh-CN" altLang="en-US" sz="2800" b="1" dirty="0">
              <a:solidFill>
                <a:srgbClr val="CC0000"/>
              </a:solidFill>
              <a:latin typeface="华文隶书" panose="02010800040101010101" charset="-122"/>
              <a:ea typeface="华文隶书" panose="02010800040101010101" charset="-122"/>
            </a:endParaRPr>
          </a:p>
        </p:txBody>
      </p:sp>
      <p:sp>
        <p:nvSpPr>
          <p:cNvPr id="24" name="Text Box 4"/>
          <p:cNvSpPr txBox="1"/>
          <p:nvPr/>
        </p:nvSpPr>
        <p:spPr>
          <a:xfrm>
            <a:off x="8716645" y="3747135"/>
            <a:ext cx="1384300" cy="521970"/>
          </a:xfrm>
          <a:prstGeom prst="rect">
            <a:avLst/>
          </a:prstGeom>
          <a:solidFill>
            <a:srgbClr val="CCFFFF"/>
          </a:solidFill>
          <a:ln w="9525">
            <a:noFill/>
          </a:ln>
        </p:spPr>
        <p:txBody>
          <a:bodyPr wrap="square">
            <a:spAutoFit/>
          </a:bodyPr>
          <a:p>
            <a:pPr>
              <a:spcBef>
                <a:spcPct val="50000"/>
              </a:spcBef>
            </a:pPr>
            <a:r>
              <a:rPr lang="zh-CN" altLang="en-US" sz="2800" b="1" dirty="0">
                <a:solidFill>
                  <a:srgbClr val="CC0000"/>
                </a:solidFill>
                <a:latin typeface="华文隶书" panose="02010800040101010101" charset="-122"/>
                <a:ea typeface="华文隶书" panose="02010800040101010101" charset="-122"/>
              </a:rPr>
              <a:t>合气道</a:t>
            </a:r>
            <a:endParaRPr lang="zh-CN" altLang="en-US" sz="2800" b="1" dirty="0">
              <a:solidFill>
                <a:srgbClr val="CC0000"/>
              </a:solidFill>
              <a:latin typeface="华文隶书" panose="02010800040101010101" charset="-122"/>
              <a:ea typeface="华文隶书" panose="02010800040101010101" charset="-122"/>
            </a:endParaRPr>
          </a:p>
        </p:txBody>
      </p:sp>
      <p:pic>
        <p:nvPicPr>
          <p:cNvPr id="121" name="图片 120"/>
          <p:cNvPicPr/>
          <p:nvPr/>
        </p:nvPicPr>
        <p:blipFill>
          <a:blip r:embed="rId13"/>
          <a:srcRect t="49289" b="33033"/>
          <a:stretch>
            <a:fillRect/>
          </a:stretch>
        </p:blipFill>
        <p:spPr>
          <a:xfrm>
            <a:off x="6934835" y="-16510"/>
            <a:ext cx="5295265" cy="663575"/>
          </a:xfrm>
          <a:prstGeom prst="rect">
            <a:avLst/>
          </a:prstGeom>
          <a:noFill/>
          <a:ln w="9525">
            <a:noFill/>
          </a:ln>
        </p:spPr>
      </p:pic>
      <p:sp>
        <p:nvSpPr>
          <p:cNvPr id="25" name="文本框 24"/>
          <p:cNvSpPr txBox="1"/>
          <p:nvPr/>
        </p:nvSpPr>
        <p:spPr>
          <a:xfrm>
            <a:off x="6934835" y="61595"/>
            <a:ext cx="531495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10.</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观看一次日本传统文化表演</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2" grpId="0" animBg="1"/>
      <p:bldP spid="23" grpId="0" animBg="1"/>
      <p:bldP spid="24" grpId="0" animBg="1"/>
      <p:bldP spid="10" grpId="0"/>
      <p:bldP spid="25"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67" name="Text Box 26"/>
          <p:cNvSpPr txBox="1"/>
          <p:nvPr/>
        </p:nvSpPr>
        <p:spPr>
          <a:xfrm>
            <a:off x="98425" y="0"/>
            <a:ext cx="2125980" cy="521970"/>
          </a:xfrm>
          <a:prstGeom prst="rect">
            <a:avLst/>
          </a:prstGeom>
          <a:noFill/>
          <a:ln w="9525">
            <a:noFill/>
          </a:ln>
        </p:spPr>
        <p:txBody>
          <a:bodyPr wrap="square">
            <a:spAutoFit/>
          </a:bodyPr>
          <a:p>
            <a:pPr>
              <a:spcBef>
                <a:spcPct val="50000"/>
              </a:spcBef>
            </a:pPr>
            <a:r>
              <a:rPr lang="zh-CN" altLang="en-US" sz="2800" b="1" dirty="0">
                <a:latin typeface="微软雅黑" panose="020B0503020204020204" charset="-122"/>
                <a:ea typeface="微软雅黑" panose="020B0503020204020204" charset="-122"/>
              </a:rPr>
              <a:t>日本的文化</a:t>
            </a:r>
            <a:endParaRPr lang="zh-CN" altLang="en-US" sz="2800" b="1" dirty="0">
              <a:latin typeface="微软雅黑" panose="020B0503020204020204" charset="-122"/>
              <a:ea typeface="微软雅黑" panose="020B0503020204020204" charset="-122"/>
            </a:endParaRPr>
          </a:p>
        </p:txBody>
      </p:sp>
      <p:pic>
        <p:nvPicPr>
          <p:cNvPr id="262153" name="Picture 9" descr="17 golden week  in nara"/>
          <p:cNvPicPr>
            <a:picLocks noChangeAspect="1"/>
          </p:cNvPicPr>
          <p:nvPr/>
        </p:nvPicPr>
        <p:blipFill>
          <a:blip r:embed="rId1">
            <a:lum contrast="6000"/>
          </a:blip>
          <a:stretch>
            <a:fillRect/>
          </a:stretch>
        </p:blipFill>
        <p:spPr>
          <a:xfrm>
            <a:off x="0" y="521653"/>
            <a:ext cx="4348163" cy="2841625"/>
          </a:xfrm>
          <a:prstGeom prst="rect">
            <a:avLst/>
          </a:prstGeom>
          <a:noFill/>
          <a:ln w="9525">
            <a:noFill/>
          </a:ln>
        </p:spPr>
      </p:pic>
      <p:pic>
        <p:nvPicPr>
          <p:cNvPr id="132" name="图片 131"/>
          <p:cNvPicPr/>
          <p:nvPr/>
        </p:nvPicPr>
        <p:blipFill>
          <a:blip r:embed="rId2"/>
          <a:srcRect l="8317"/>
          <a:stretch>
            <a:fillRect/>
          </a:stretch>
        </p:blipFill>
        <p:spPr>
          <a:xfrm>
            <a:off x="1712595" y="2639060"/>
            <a:ext cx="10479405" cy="4318000"/>
          </a:xfrm>
          <a:prstGeom prst="rect">
            <a:avLst/>
          </a:prstGeom>
          <a:noFill/>
          <a:ln w="9525">
            <a:noFill/>
          </a:ln>
        </p:spPr>
      </p:pic>
      <p:sp>
        <p:nvSpPr>
          <p:cNvPr id="2" name="文本框 1"/>
          <p:cNvSpPr txBox="1"/>
          <p:nvPr/>
        </p:nvSpPr>
        <p:spPr>
          <a:xfrm>
            <a:off x="4485640" y="1464945"/>
            <a:ext cx="4805680" cy="521970"/>
          </a:xfrm>
          <a:prstGeom prst="rect">
            <a:avLst/>
          </a:prstGeom>
          <a:noFill/>
        </p:spPr>
        <p:txBody>
          <a:bodyPr wrap="none" rtlCol="0">
            <a:spAutoFit/>
          </a:bodyPr>
          <a:p>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日本</a:t>
            </a:r>
            <a:r>
              <a:rPr lang="zh-CN" sz="2800" b="1">
                <a:solidFill>
                  <a:srgbClr val="FF0000"/>
                </a:solidFill>
                <a:latin typeface="微软雅黑" panose="020B0503020204020204" charset="-122"/>
                <a:ea typeface="微软雅黑" panose="020B0503020204020204" charset="-122"/>
                <a:cs typeface="微软雅黑" panose="020B0503020204020204" charset="-122"/>
              </a:rPr>
              <a:t>佛教建筑（奈良法隆寺）</a:t>
            </a:r>
            <a:endParaRPr lang="zh-CN" sz="28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0" y="4034155"/>
            <a:ext cx="1713230" cy="1383665"/>
          </a:xfrm>
          <a:prstGeom prst="rect">
            <a:avLst/>
          </a:prstGeom>
          <a:noFill/>
        </p:spPr>
        <p:txBody>
          <a:bodyPr wrap="square" rtlCol="0">
            <a:spAutoFit/>
          </a:bodyPr>
          <a:p>
            <a:pPr fontAlgn="auto">
              <a:lnSpc>
                <a:spcPct val="150000"/>
              </a:lnSpc>
            </a:pP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日本</a:t>
            </a:r>
            <a:r>
              <a:rPr lang="zh-CN" sz="2800" b="1">
                <a:solidFill>
                  <a:srgbClr val="FF0000"/>
                </a:solidFill>
                <a:latin typeface="微软雅黑" panose="020B0503020204020204" charset="-122"/>
                <a:ea typeface="微软雅黑" panose="020B0503020204020204" charset="-122"/>
                <a:cs typeface="微软雅黑" panose="020B0503020204020204" charset="-122"/>
              </a:rPr>
              <a:t>菜单</a:t>
            </a:r>
            <a:r>
              <a:rPr lang="zh-CN" sz="2800" b="1">
                <a:solidFill>
                  <a:srgbClr val="FF0000"/>
                </a:solidFill>
                <a:latin typeface="微软雅黑" panose="020B0503020204020204" charset="-122"/>
                <a:ea typeface="微软雅黑" panose="020B0503020204020204" charset="-122"/>
                <a:cs typeface="微软雅黑" panose="020B0503020204020204" charset="-122"/>
              </a:rPr>
              <a:t>（日语）</a:t>
            </a:r>
            <a:endParaRPr lang="zh-CN" sz="2800" b="1">
              <a:solidFill>
                <a:srgbClr val="FF0000"/>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2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67" name="Text Box 26"/>
          <p:cNvSpPr txBox="1"/>
          <p:nvPr/>
        </p:nvSpPr>
        <p:spPr>
          <a:xfrm>
            <a:off x="98425" y="0"/>
            <a:ext cx="2125980" cy="521970"/>
          </a:xfrm>
          <a:prstGeom prst="rect">
            <a:avLst/>
          </a:prstGeom>
          <a:noFill/>
          <a:ln w="9525">
            <a:noFill/>
          </a:ln>
        </p:spPr>
        <p:txBody>
          <a:bodyPr wrap="square">
            <a:spAutoFit/>
          </a:bodyPr>
          <a:p>
            <a:pPr>
              <a:spcBef>
                <a:spcPct val="50000"/>
              </a:spcBef>
            </a:pPr>
            <a:r>
              <a:rPr lang="zh-CN" altLang="en-US" sz="2800" b="1" dirty="0">
                <a:latin typeface="微软雅黑" panose="020B0503020204020204" charset="-122"/>
                <a:ea typeface="微软雅黑" panose="020B0503020204020204" charset="-122"/>
              </a:rPr>
              <a:t>日本的文化</a:t>
            </a:r>
            <a:endParaRPr lang="zh-CN" altLang="en-US" sz="2800" b="1" dirty="0">
              <a:latin typeface="微软雅黑" panose="020B0503020204020204" charset="-122"/>
              <a:ea typeface="微软雅黑" panose="020B0503020204020204" charset="-122"/>
            </a:endParaRPr>
          </a:p>
        </p:txBody>
      </p:sp>
      <p:pic>
        <p:nvPicPr>
          <p:cNvPr id="268301" name="Picture 13" descr="1358398237622450482"/>
          <p:cNvPicPr>
            <a:picLocks noChangeAspect="1"/>
          </p:cNvPicPr>
          <p:nvPr/>
        </p:nvPicPr>
        <p:blipFill>
          <a:blip r:embed="rId1"/>
          <a:srcRect b="15352"/>
          <a:stretch>
            <a:fillRect/>
          </a:stretch>
        </p:blipFill>
        <p:spPr>
          <a:xfrm>
            <a:off x="98425" y="774065"/>
            <a:ext cx="4183380" cy="5309870"/>
          </a:xfrm>
          <a:prstGeom prst="rect">
            <a:avLst/>
          </a:prstGeom>
          <a:noFill/>
          <a:ln w="9525">
            <a:noFill/>
          </a:ln>
        </p:spPr>
      </p:pic>
      <p:pic>
        <p:nvPicPr>
          <p:cNvPr id="3" name="图片 2"/>
          <p:cNvPicPr>
            <a:picLocks noChangeAspect="1"/>
          </p:cNvPicPr>
          <p:nvPr/>
        </p:nvPicPr>
        <p:blipFill>
          <a:blip r:embed="rId2"/>
          <a:stretch>
            <a:fillRect/>
          </a:stretch>
        </p:blipFill>
        <p:spPr>
          <a:xfrm>
            <a:off x="5376545" y="678180"/>
            <a:ext cx="4363085" cy="3378835"/>
          </a:xfrm>
          <a:prstGeom prst="rect">
            <a:avLst/>
          </a:prstGeom>
        </p:spPr>
      </p:pic>
      <p:pic>
        <p:nvPicPr>
          <p:cNvPr id="133" name="图片 132"/>
          <p:cNvPicPr/>
          <p:nvPr/>
        </p:nvPicPr>
        <p:blipFill>
          <a:blip r:embed="rId3"/>
          <a:stretch>
            <a:fillRect/>
          </a:stretch>
        </p:blipFill>
        <p:spPr>
          <a:xfrm>
            <a:off x="5376545" y="3681730"/>
            <a:ext cx="4363085" cy="3062605"/>
          </a:xfrm>
          <a:prstGeom prst="rect">
            <a:avLst/>
          </a:prstGeom>
          <a:noFill/>
          <a:ln w="9525">
            <a:noFill/>
          </a:ln>
        </p:spPr>
      </p:pic>
      <p:sp>
        <p:nvSpPr>
          <p:cNvPr id="4" name="文本框 3"/>
          <p:cNvSpPr txBox="1"/>
          <p:nvPr/>
        </p:nvSpPr>
        <p:spPr>
          <a:xfrm>
            <a:off x="622935" y="6222365"/>
            <a:ext cx="3738880" cy="521970"/>
          </a:xfrm>
          <a:prstGeom prst="rect">
            <a:avLst/>
          </a:prstGeom>
          <a:noFill/>
        </p:spPr>
        <p:txBody>
          <a:bodyPr wrap="none" rtlCol="0">
            <a:spAutoFit/>
          </a:bodyPr>
          <a:p>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日本西式建筑</a:t>
            </a:r>
            <a:r>
              <a:rPr lang="zh-CN" sz="2800" b="1">
                <a:solidFill>
                  <a:srgbClr val="FF0000"/>
                </a:solidFill>
                <a:latin typeface="微软雅黑" panose="020B0503020204020204" charset="-122"/>
                <a:ea typeface="微软雅黑" panose="020B0503020204020204" charset="-122"/>
                <a:cs typeface="微软雅黑" panose="020B0503020204020204" charset="-122"/>
              </a:rPr>
              <a:t>（教堂）</a:t>
            </a:r>
            <a:endParaRPr lang="zh-CN" sz="28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4657090" y="620395"/>
            <a:ext cx="609600" cy="6123940"/>
          </a:xfrm>
          <a:prstGeom prst="rect">
            <a:avLst/>
          </a:prstGeom>
          <a:noFill/>
        </p:spPr>
        <p:txBody>
          <a:bodyPr wrap="square" rtlCol="0">
            <a:spAutoFit/>
          </a:bodyPr>
          <a:p>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穿西装的上班族和穿校服的学生</a:t>
            </a:r>
            <a:endParaRPr lang="zh-CN" sz="28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0092055" y="1591310"/>
            <a:ext cx="1983740" cy="396938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fontAlgn="auto">
              <a:lnSpc>
                <a:spcPct val="150000"/>
              </a:lnSpc>
            </a:pPr>
            <a:r>
              <a:rPr lang="zh-CN" altLang="en-US" sz="2800" b="1">
                <a:solidFill>
                  <a:srgbClr val="FF0000"/>
                </a:solidFill>
                <a:effectLst/>
              </a:rPr>
              <a:t>日本文化在保留自身传统特色的基础上，又融合了东西方文化。</a:t>
            </a:r>
            <a:endParaRPr lang="zh-CN" altLang="en-US" sz="2800" b="1">
              <a:solidFill>
                <a:srgbClr val="FF0000"/>
              </a:solidFill>
              <a:effectLst/>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83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67" name="Text Box 26"/>
          <p:cNvSpPr txBox="1"/>
          <p:nvPr/>
        </p:nvSpPr>
        <p:spPr>
          <a:xfrm>
            <a:off x="98425" y="0"/>
            <a:ext cx="5509260" cy="521970"/>
          </a:xfrm>
          <a:prstGeom prst="rect">
            <a:avLst/>
          </a:prstGeom>
          <a:noFill/>
          <a:ln w="9525">
            <a:noFill/>
          </a:ln>
        </p:spPr>
        <p:txBody>
          <a:bodyPr wrap="square">
            <a:spAutoFit/>
          </a:bodyPr>
          <a:p>
            <a:pPr>
              <a:spcBef>
                <a:spcPct val="50000"/>
              </a:spcBef>
            </a:pPr>
            <a:r>
              <a:rPr lang="zh-CN" altLang="en-US" sz="2800" b="1" dirty="0">
                <a:latin typeface="微软雅黑" panose="020B0503020204020204" charset="-122"/>
                <a:ea typeface="微软雅黑" panose="020B0503020204020204" charset="-122"/>
              </a:rPr>
              <a:t>一些著名的日本城市</a:t>
            </a:r>
            <a:endParaRPr lang="zh-CN" altLang="en-US" sz="2800" b="1" dirty="0">
              <a:latin typeface="微软雅黑" panose="020B0503020204020204" charset="-122"/>
              <a:ea typeface="微软雅黑" panose="020B0503020204020204" charset="-122"/>
            </a:endParaRPr>
          </a:p>
        </p:txBody>
      </p:sp>
      <p:pic>
        <p:nvPicPr>
          <p:cNvPr id="134" name="图片 133"/>
          <p:cNvPicPr/>
          <p:nvPr/>
        </p:nvPicPr>
        <p:blipFill>
          <a:blip r:embed="rId1"/>
          <a:stretch>
            <a:fillRect/>
          </a:stretch>
        </p:blipFill>
        <p:spPr>
          <a:xfrm>
            <a:off x="98425" y="600075"/>
            <a:ext cx="6384290" cy="3670300"/>
          </a:xfrm>
          <a:prstGeom prst="rect">
            <a:avLst/>
          </a:prstGeom>
          <a:noFill/>
          <a:ln w="9525">
            <a:noFill/>
          </a:ln>
        </p:spPr>
      </p:pic>
      <p:pic>
        <p:nvPicPr>
          <p:cNvPr id="135" name="图片 134"/>
          <p:cNvPicPr/>
          <p:nvPr/>
        </p:nvPicPr>
        <p:blipFill>
          <a:blip r:embed="rId2"/>
          <a:stretch>
            <a:fillRect/>
          </a:stretch>
        </p:blipFill>
        <p:spPr>
          <a:xfrm>
            <a:off x="5842000" y="2641600"/>
            <a:ext cx="6350000" cy="4216400"/>
          </a:xfrm>
          <a:prstGeom prst="rect">
            <a:avLst/>
          </a:prstGeom>
          <a:noFill/>
          <a:ln w="9525">
            <a:noFill/>
          </a:ln>
        </p:spPr>
      </p:pic>
      <p:sp>
        <p:nvSpPr>
          <p:cNvPr id="2" name="文本框 1"/>
          <p:cNvSpPr txBox="1"/>
          <p:nvPr/>
        </p:nvSpPr>
        <p:spPr>
          <a:xfrm>
            <a:off x="1858010" y="4488815"/>
            <a:ext cx="1989455" cy="521970"/>
          </a:xfrm>
          <a:prstGeom prst="rect">
            <a:avLst/>
          </a:prstGeom>
          <a:noFill/>
        </p:spPr>
        <p:txBody>
          <a:bodyPr wrap="none" rtlCol="0">
            <a:spAutoFit/>
          </a:bodyPr>
          <a:p>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东京</a:t>
            </a:r>
            <a:r>
              <a:rPr lang="en-US" altLang="zh-CN" sz="2800" b="1">
                <a:solidFill>
                  <a:srgbClr val="FF0000"/>
                </a:solidFill>
                <a:latin typeface="微软雅黑" panose="020B0503020204020204" charset="-122"/>
                <a:ea typeface="微软雅黑" panose="020B0503020204020204" charset="-122"/>
                <a:cs typeface="微软雅黑" panose="020B0503020204020204" charset="-122"/>
              </a:rPr>
              <a:t>—</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涩谷</a:t>
            </a:r>
            <a:endParaRPr lang="zh-CN" altLang="en-US" sz="28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8293100" y="2016760"/>
            <a:ext cx="1989455" cy="521970"/>
          </a:xfrm>
          <a:prstGeom prst="rect">
            <a:avLst/>
          </a:prstGeom>
          <a:noFill/>
        </p:spPr>
        <p:txBody>
          <a:bodyPr wrap="none" rtlCol="0">
            <a:spAutoFit/>
          </a:bodyPr>
          <a:p>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东京</a:t>
            </a:r>
            <a:r>
              <a:rPr lang="en-US" altLang="zh-CN" sz="2800" b="1">
                <a:solidFill>
                  <a:srgbClr val="FF0000"/>
                </a:solidFill>
                <a:latin typeface="微软雅黑" panose="020B0503020204020204" charset="-122"/>
                <a:ea typeface="微软雅黑" panose="020B0503020204020204" charset="-122"/>
                <a:cs typeface="微软雅黑" panose="020B0503020204020204" charset="-122"/>
              </a:rPr>
              <a:t>—</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银座</a:t>
            </a:r>
            <a:endParaRPr lang="zh-CN" altLang="en-US" sz="28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409575" y="5229225"/>
            <a:ext cx="5097145" cy="138366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800" b="1"/>
              <a:t>日本的首都，政治、经济、文化和交通中心。</a:t>
            </a:r>
            <a:endParaRPr lang="zh-CN" altLang="en-US" sz="2800" b="1"/>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67" name="Text Box 26"/>
          <p:cNvSpPr txBox="1"/>
          <p:nvPr/>
        </p:nvSpPr>
        <p:spPr>
          <a:xfrm>
            <a:off x="98425" y="0"/>
            <a:ext cx="5509260" cy="521970"/>
          </a:xfrm>
          <a:prstGeom prst="rect">
            <a:avLst/>
          </a:prstGeom>
          <a:noFill/>
          <a:ln w="9525">
            <a:noFill/>
          </a:ln>
        </p:spPr>
        <p:txBody>
          <a:bodyPr wrap="square">
            <a:spAutoFit/>
          </a:bodyPr>
          <a:p>
            <a:pPr>
              <a:spcBef>
                <a:spcPct val="50000"/>
              </a:spcBef>
            </a:pPr>
            <a:r>
              <a:rPr lang="zh-CN" altLang="en-US" sz="2800" b="1" dirty="0">
                <a:latin typeface="微软雅黑" panose="020B0503020204020204" charset="-122"/>
                <a:ea typeface="微软雅黑" panose="020B0503020204020204" charset="-122"/>
              </a:rPr>
              <a:t>一些著名的日本城市和地标建筑</a:t>
            </a:r>
            <a:endParaRPr lang="zh-CN" altLang="en-US" sz="2800" b="1" dirty="0">
              <a:latin typeface="微软雅黑" panose="020B0503020204020204" charset="-122"/>
              <a:ea typeface="微软雅黑" panose="020B0503020204020204" charset="-122"/>
            </a:endParaRPr>
          </a:p>
        </p:txBody>
      </p:sp>
      <p:pic>
        <p:nvPicPr>
          <p:cNvPr id="139" name="图片 138"/>
          <p:cNvPicPr/>
          <p:nvPr/>
        </p:nvPicPr>
        <p:blipFill>
          <a:blip r:embed="rId1"/>
          <a:stretch>
            <a:fillRect/>
          </a:stretch>
        </p:blipFill>
        <p:spPr>
          <a:xfrm>
            <a:off x="336550" y="1314450"/>
            <a:ext cx="5033645" cy="3352165"/>
          </a:xfrm>
          <a:prstGeom prst="rect">
            <a:avLst/>
          </a:prstGeom>
          <a:noFill/>
          <a:ln w="9525">
            <a:noFill/>
          </a:ln>
        </p:spPr>
      </p:pic>
      <p:pic>
        <p:nvPicPr>
          <p:cNvPr id="140" name="图片 139"/>
          <p:cNvPicPr/>
          <p:nvPr/>
        </p:nvPicPr>
        <p:blipFill>
          <a:blip r:embed="rId2"/>
          <a:stretch>
            <a:fillRect/>
          </a:stretch>
        </p:blipFill>
        <p:spPr>
          <a:xfrm>
            <a:off x="6374765" y="0"/>
            <a:ext cx="4491355" cy="3377565"/>
          </a:xfrm>
          <a:prstGeom prst="rect">
            <a:avLst/>
          </a:prstGeom>
          <a:noFill/>
          <a:ln w="9525">
            <a:noFill/>
          </a:ln>
        </p:spPr>
      </p:pic>
      <p:sp>
        <p:nvSpPr>
          <p:cNvPr id="2" name="文本框 1"/>
          <p:cNvSpPr txBox="1"/>
          <p:nvPr/>
        </p:nvSpPr>
        <p:spPr>
          <a:xfrm>
            <a:off x="810260" y="4954270"/>
            <a:ext cx="3609340" cy="521970"/>
          </a:xfrm>
          <a:prstGeom prst="rect">
            <a:avLst/>
          </a:prstGeom>
          <a:noFill/>
        </p:spPr>
        <p:txBody>
          <a:bodyPr wrap="square" rtlCol="0">
            <a:spAutoFit/>
          </a:bodyPr>
          <a:p>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大阪</a:t>
            </a:r>
            <a:r>
              <a:rPr lang="en-US" altLang="zh-CN" sz="2800" b="1">
                <a:solidFill>
                  <a:srgbClr val="FF0000"/>
                </a:solidFill>
                <a:latin typeface="微软雅黑" panose="020B0503020204020204" charset="-122"/>
                <a:ea typeface="微软雅黑" panose="020B0503020204020204" charset="-122"/>
                <a:cs typeface="微软雅黑" panose="020B0503020204020204" charset="-122"/>
              </a:rPr>
              <a:t>—</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大阪城天守阁</a:t>
            </a:r>
            <a:endParaRPr lang="zh-CN" altLang="en-US" sz="28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11004550" y="521970"/>
            <a:ext cx="662940" cy="2676525"/>
          </a:xfrm>
          <a:prstGeom prst="rect">
            <a:avLst/>
          </a:prstGeom>
          <a:noFill/>
        </p:spPr>
        <p:txBody>
          <a:bodyPr wrap="square" rtlCol="0">
            <a:spAutoFit/>
          </a:bodyPr>
          <a:p>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大阪</a:t>
            </a:r>
            <a:r>
              <a:rPr lang="en-US" altLang="zh-CN" sz="2800" b="1">
                <a:solidFill>
                  <a:srgbClr val="FF0000"/>
                </a:solidFill>
                <a:latin typeface="微软雅黑" panose="020B0503020204020204" charset="-122"/>
                <a:ea typeface="微软雅黑" panose="020B0503020204020204" charset="-122"/>
                <a:cs typeface="微软雅黑" panose="020B0503020204020204" charset="-122"/>
              </a:rPr>
              <a:t>—</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通天阁</a:t>
            </a:r>
            <a:endParaRPr lang="zh-CN" altLang="en-US" sz="2800" b="1">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141" name="图片 140"/>
          <p:cNvPicPr/>
          <p:nvPr/>
        </p:nvPicPr>
        <p:blipFill>
          <a:blip r:embed="rId3"/>
          <a:stretch>
            <a:fillRect/>
          </a:stretch>
        </p:blipFill>
        <p:spPr>
          <a:xfrm>
            <a:off x="6099810" y="3636010"/>
            <a:ext cx="4766310" cy="3158490"/>
          </a:xfrm>
          <a:prstGeom prst="rect">
            <a:avLst/>
          </a:prstGeom>
          <a:noFill/>
          <a:ln w="9525">
            <a:noFill/>
          </a:ln>
        </p:spPr>
      </p:pic>
      <p:sp>
        <p:nvSpPr>
          <p:cNvPr id="6" name="文本框 5"/>
          <p:cNvSpPr txBox="1"/>
          <p:nvPr/>
        </p:nvSpPr>
        <p:spPr>
          <a:xfrm>
            <a:off x="11004550" y="3876675"/>
            <a:ext cx="662940" cy="2676525"/>
          </a:xfrm>
          <a:prstGeom prst="rect">
            <a:avLst/>
          </a:prstGeom>
          <a:noFill/>
        </p:spPr>
        <p:txBody>
          <a:bodyPr wrap="square" rtlCol="0">
            <a:spAutoFit/>
          </a:bodyPr>
          <a:p>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大阪</a:t>
            </a:r>
            <a:r>
              <a:rPr lang="en-US" altLang="zh-CN" sz="2800" b="1">
                <a:solidFill>
                  <a:srgbClr val="FF0000"/>
                </a:solidFill>
                <a:latin typeface="微软雅黑" panose="020B0503020204020204" charset="-122"/>
                <a:ea typeface="微软雅黑" panose="020B0503020204020204" charset="-122"/>
                <a:cs typeface="微软雅黑" panose="020B0503020204020204" charset="-122"/>
              </a:rPr>
              <a:t>—</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心斋桥</a:t>
            </a:r>
            <a:endParaRPr lang="zh-CN" altLang="en-US" sz="2800" b="1">
              <a:solidFill>
                <a:srgbClr val="FF0000"/>
              </a:solidFill>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67" name="Text Box 26"/>
          <p:cNvSpPr txBox="1"/>
          <p:nvPr/>
        </p:nvSpPr>
        <p:spPr>
          <a:xfrm>
            <a:off x="5246370" y="0"/>
            <a:ext cx="2019935" cy="583565"/>
          </a:xfrm>
          <a:prstGeom prst="rect">
            <a:avLst/>
          </a:prstGeom>
          <a:noFill/>
          <a:ln w="9525">
            <a:noFill/>
          </a:ln>
        </p:spPr>
        <p:txBody>
          <a:bodyPr wrap="square">
            <a:spAutoFit/>
          </a:bodyPr>
          <a:p>
            <a:pPr>
              <a:spcBef>
                <a:spcPct val="50000"/>
              </a:spcBef>
            </a:pPr>
            <a:r>
              <a:rPr lang="zh-CN" altLang="en-US" sz="3200" b="1" dirty="0">
                <a:solidFill>
                  <a:srgbClr val="FF0000"/>
                </a:solidFill>
                <a:latin typeface="微软雅黑" panose="020B0503020204020204" charset="-122"/>
                <a:ea typeface="微软雅黑" panose="020B0503020204020204" charset="-122"/>
              </a:rPr>
              <a:t>本章小结</a:t>
            </a:r>
            <a:endParaRPr lang="zh-CN" altLang="en-US" sz="3200" b="1" dirty="0">
              <a:solidFill>
                <a:srgbClr val="FF0000"/>
              </a:solidFill>
              <a:latin typeface="微软雅黑" panose="020B0503020204020204" charset="-122"/>
              <a:ea typeface="微软雅黑" panose="020B0503020204020204" charset="-122"/>
            </a:endParaRPr>
          </a:p>
        </p:txBody>
      </p:sp>
      <p:sp>
        <p:nvSpPr>
          <p:cNvPr id="2" name="文本框 1"/>
          <p:cNvSpPr txBox="1"/>
          <p:nvPr/>
        </p:nvSpPr>
        <p:spPr>
          <a:xfrm>
            <a:off x="278765" y="2390775"/>
            <a:ext cx="1670050" cy="1753235"/>
          </a:xfrm>
          <a:prstGeom prst="rect">
            <a:avLst/>
          </a:prstGeom>
          <a:noFill/>
        </p:spPr>
        <p:txBody>
          <a:bodyPr wrap="square" rtlCol="0">
            <a:spAutoFit/>
          </a:bodyPr>
          <a:p>
            <a:pPr algn="ctr" fontAlgn="auto">
              <a:lnSpc>
                <a:spcPct val="150000"/>
              </a:lnSpc>
            </a:pPr>
            <a:r>
              <a:rPr lang="zh-CN" altLang="en-US" sz="2400" b="1"/>
              <a:t>地理位置</a:t>
            </a:r>
            <a:endParaRPr lang="zh-CN" altLang="en-US" sz="2400" b="1"/>
          </a:p>
          <a:p>
            <a:pPr algn="ctr" fontAlgn="auto">
              <a:lnSpc>
                <a:spcPct val="150000"/>
              </a:lnSpc>
            </a:pPr>
            <a:r>
              <a:rPr lang="zh-CN" altLang="en-US" sz="2400" b="1"/>
              <a:t>与</a:t>
            </a:r>
            <a:endParaRPr lang="zh-CN" altLang="en-US" sz="2400" b="1"/>
          </a:p>
          <a:p>
            <a:pPr algn="ctr" fontAlgn="auto">
              <a:lnSpc>
                <a:spcPct val="150000"/>
              </a:lnSpc>
            </a:pPr>
            <a:r>
              <a:rPr lang="zh-CN" altLang="en-US" sz="2400" b="1"/>
              <a:t>自然环境</a:t>
            </a:r>
            <a:endParaRPr lang="zh-CN" altLang="en-US" sz="2400" b="1"/>
          </a:p>
        </p:txBody>
      </p:sp>
      <p:sp>
        <p:nvSpPr>
          <p:cNvPr id="3" name="左大括号 2"/>
          <p:cNvSpPr/>
          <p:nvPr/>
        </p:nvSpPr>
        <p:spPr>
          <a:xfrm>
            <a:off x="2022475" y="955675"/>
            <a:ext cx="113665" cy="53721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600"/>
          </a:p>
        </p:txBody>
      </p:sp>
      <p:sp>
        <p:nvSpPr>
          <p:cNvPr id="4" name="文本框 3"/>
          <p:cNvSpPr txBox="1"/>
          <p:nvPr/>
        </p:nvSpPr>
        <p:spPr>
          <a:xfrm>
            <a:off x="2262505" y="521970"/>
            <a:ext cx="2185035" cy="1106805"/>
          </a:xfrm>
          <a:prstGeom prst="rect">
            <a:avLst/>
          </a:prstGeom>
          <a:noFill/>
        </p:spPr>
        <p:txBody>
          <a:bodyPr wrap="square" rtlCol="0">
            <a:spAutoFit/>
          </a:bodyPr>
          <a:p>
            <a:pPr algn="ctr" fontAlgn="auto">
              <a:lnSpc>
                <a:spcPct val="150000"/>
              </a:lnSpc>
            </a:pPr>
            <a:r>
              <a:rPr lang="zh-CN" altLang="en-US" sz="2400" b="1"/>
              <a:t>海陆位置</a:t>
            </a:r>
            <a:endParaRPr lang="zh-CN" altLang="en-US" sz="2400" b="1"/>
          </a:p>
          <a:p>
            <a:pPr algn="ctr" fontAlgn="auto">
              <a:lnSpc>
                <a:spcPct val="150000"/>
              </a:lnSpc>
            </a:pPr>
            <a:r>
              <a:rPr lang="zh-CN" altLang="en-US" sz="2000" b="1"/>
              <a:t>（东亚岛国）</a:t>
            </a:r>
            <a:endParaRPr lang="zh-CN" altLang="en-US" sz="2000" b="1"/>
          </a:p>
        </p:txBody>
      </p:sp>
      <p:sp>
        <p:nvSpPr>
          <p:cNvPr id="5" name="文本框 4"/>
          <p:cNvSpPr txBox="1"/>
          <p:nvPr/>
        </p:nvSpPr>
        <p:spPr>
          <a:xfrm>
            <a:off x="5052695" y="722630"/>
            <a:ext cx="3609975" cy="645160"/>
          </a:xfrm>
          <a:prstGeom prst="rect">
            <a:avLst/>
          </a:prstGeom>
          <a:noFill/>
        </p:spPr>
        <p:txBody>
          <a:bodyPr wrap="square" rtlCol="0">
            <a:spAutoFit/>
          </a:bodyPr>
          <a:p>
            <a:pPr algn="ctr" fontAlgn="auto">
              <a:lnSpc>
                <a:spcPct val="150000"/>
              </a:lnSpc>
            </a:pPr>
            <a:r>
              <a:rPr lang="zh-CN" altLang="en-US" sz="2400" b="1"/>
              <a:t>四大岛屿，海岸曲折</a:t>
            </a:r>
            <a:endParaRPr lang="zh-CN" altLang="en-US" sz="2400" b="1"/>
          </a:p>
        </p:txBody>
      </p:sp>
      <p:sp>
        <p:nvSpPr>
          <p:cNvPr id="6" name="文本框 5"/>
          <p:cNvSpPr txBox="1"/>
          <p:nvPr/>
        </p:nvSpPr>
        <p:spPr>
          <a:xfrm>
            <a:off x="9389745" y="722630"/>
            <a:ext cx="2185035" cy="645160"/>
          </a:xfrm>
          <a:prstGeom prst="rect">
            <a:avLst/>
          </a:prstGeom>
          <a:noFill/>
        </p:spPr>
        <p:txBody>
          <a:bodyPr wrap="square" rtlCol="0">
            <a:spAutoFit/>
          </a:bodyPr>
          <a:p>
            <a:pPr algn="ctr" fontAlgn="auto">
              <a:lnSpc>
                <a:spcPct val="150000"/>
              </a:lnSpc>
            </a:pPr>
            <a:r>
              <a:rPr lang="zh-CN" altLang="en-US" sz="2400" b="1"/>
              <a:t>多优良港湾</a:t>
            </a:r>
            <a:endParaRPr lang="zh-CN" altLang="en-US" sz="2400" b="1"/>
          </a:p>
        </p:txBody>
      </p:sp>
      <p:sp>
        <p:nvSpPr>
          <p:cNvPr id="7" name="文本框 6"/>
          <p:cNvSpPr txBox="1"/>
          <p:nvPr/>
        </p:nvSpPr>
        <p:spPr>
          <a:xfrm>
            <a:off x="2262505" y="2675890"/>
            <a:ext cx="2185035" cy="1106805"/>
          </a:xfrm>
          <a:prstGeom prst="rect">
            <a:avLst/>
          </a:prstGeom>
          <a:noFill/>
        </p:spPr>
        <p:txBody>
          <a:bodyPr wrap="square" rtlCol="0">
            <a:spAutoFit/>
          </a:bodyPr>
          <a:p>
            <a:pPr algn="ctr" fontAlgn="auto">
              <a:lnSpc>
                <a:spcPct val="150000"/>
              </a:lnSpc>
            </a:pPr>
            <a:r>
              <a:rPr lang="zh-CN" altLang="en-US" sz="2400" b="1"/>
              <a:t>纬度位置</a:t>
            </a:r>
            <a:endParaRPr lang="zh-CN" altLang="en-US" sz="2400" b="1"/>
          </a:p>
          <a:p>
            <a:pPr algn="ctr" fontAlgn="auto">
              <a:lnSpc>
                <a:spcPct val="150000"/>
              </a:lnSpc>
            </a:pPr>
            <a:r>
              <a:rPr lang="zh-CN" altLang="en-US" sz="2000" b="1"/>
              <a:t>（中纬度）</a:t>
            </a:r>
            <a:endParaRPr lang="zh-CN" altLang="en-US" sz="2000" b="1"/>
          </a:p>
        </p:txBody>
      </p:sp>
      <p:sp>
        <p:nvSpPr>
          <p:cNvPr id="8" name="文本框 7"/>
          <p:cNvSpPr txBox="1"/>
          <p:nvPr/>
        </p:nvSpPr>
        <p:spPr>
          <a:xfrm>
            <a:off x="4937760" y="2029460"/>
            <a:ext cx="3840480" cy="1198880"/>
          </a:xfrm>
          <a:prstGeom prst="rect">
            <a:avLst/>
          </a:prstGeom>
          <a:noFill/>
        </p:spPr>
        <p:txBody>
          <a:bodyPr wrap="square" rtlCol="0">
            <a:spAutoFit/>
          </a:bodyPr>
          <a:p>
            <a:pPr algn="ctr" fontAlgn="auto">
              <a:lnSpc>
                <a:spcPct val="150000"/>
              </a:lnSpc>
            </a:pPr>
            <a:r>
              <a:rPr lang="zh-CN" altLang="en-US" sz="2400" b="1"/>
              <a:t>受海洋影响的气候：</a:t>
            </a:r>
            <a:endParaRPr lang="zh-CN" altLang="en-US" sz="2400" b="1"/>
          </a:p>
          <a:p>
            <a:pPr algn="ctr" fontAlgn="auto">
              <a:lnSpc>
                <a:spcPct val="150000"/>
              </a:lnSpc>
            </a:pPr>
            <a:r>
              <a:rPr lang="zh-CN" altLang="en-US" sz="2400" b="1"/>
              <a:t>气候温和，降水丰富</a:t>
            </a:r>
            <a:endParaRPr lang="zh-CN" altLang="en-US" sz="2400" b="1"/>
          </a:p>
        </p:txBody>
      </p:sp>
      <p:sp>
        <p:nvSpPr>
          <p:cNvPr id="9" name="文本框 8"/>
          <p:cNvSpPr txBox="1"/>
          <p:nvPr/>
        </p:nvSpPr>
        <p:spPr>
          <a:xfrm>
            <a:off x="5267325" y="3865245"/>
            <a:ext cx="3051175" cy="1198880"/>
          </a:xfrm>
          <a:prstGeom prst="rect">
            <a:avLst/>
          </a:prstGeom>
          <a:noFill/>
        </p:spPr>
        <p:txBody>
          <a:bodyPr wrap="square" rtlCol="0">
            <a:spAutoFit/>
          </a:bodyPr>
          <a:p>
            <a:pPr algn="ctr" fontAlgn="auto">
              <a:lnSpc>
                <a:spcPct val="150000"/>
              </a:lnSpc>
            </a:pPr>
            <a:r>
              <a:rPr lang="zh-CN" altLang="en-US" sz="2400" b="1"/>
              <a:t>境内多山地、丘陵</a:t>
            </a:r>
            <a:endParaRPr lang="zh-CN" altLang="en-US" sz="2400" b="1"/>
          </a:p>
          <a:p>
            <a:pPr algn="ctr" fontAlgn="auto">
              <a:lnSpc>
                <a:spcPct val="150000"/>
              </a:lnSpc>
            </a:pPr>
            <a:r>
              <a:rPr lang="zh-CN" altLang="en-US" sz="2400" b="1"/>
              <a:t>平原狭小</a:t>
            </a:r>
            <a:endParaRPr lang="zh-CN" altLang="en-US" sz="2400" b="1"/>
          </a:p>
        </p:txBody>
      </p:sp>
      <p:sp>
        <p:nvSpPr>
          <p:cNvPr id="10" name="文本框 9"/>
          <p:cNvSpPr txBox="1"/>
          <p:nvPr/>
        </p:nvSpPr>
        <p:spPr>
          <a:xfrm>
            <a:off x="5332730" y="5466080"/>
            <a:ext cx="3051175" cy="1198880"/>
          </a:xfrm>
          <a:prstGeom prst="rect">
            <a:avLst/>
          </a:prstGeom>
          <a:noFill/>
        </p:spPr>
        <p:txBody>
          <a:bodyPr wrap="square" rtlCol="0">
            <a:spAutoFit/>
          </a:bodyPr>
          <a:p>
            <a:pPr algn="ctr" fontAlgn="auto">
              <a:lnSpc>
                <a:spcPct val="150000"/>
              </a:lnSpc>
            </a:pPr>
            <a:r>
              <a:rPr lang="zh-CN" altLang="en-US" sz="2400" b="1"/>
              <a:t>火山之国</a:t>
            </a:r>
            <a:endParaRPr lang="zh-CN" altLang="en-US" sz="2400" b="1"/>
          </a:p>
          <a:p>
            <a:pPr algn="ctr" fontAlgn="auto">
              <a:lnSpc>
                <a:spcPct val="150000"/>
              </a:lnSpc>
            </a:pPr>
            <a:r>
              <a:rPr lang="zh-CN" altLang="en-US" sz="2400" b="1"/>
              <a:t>地震之邦</a:t>
            </a:r>
            <a:endParaRPr lang="zh-CN" altLang="en-US" sz="2400" b="1"/>
          </a:p>
        </p:txBody>
      </p:sp>
      <p:sp>
        <p:nvSpPr>
          <p:cNvPr id="11" name="文本框 10"/>
          <p:cNvSpPr txBox="1"/>
          <p:nvPr/>
        </p:nvSpPr>
        <p:spPr>
          <a:xfrm>
            <a:off x="2209800" y="4819650"/>
            <a:ext cx="2185035" cy="1568450"/>
          </a:xfrm>
          <a:prstGeom prst="rect">
            <a:avLst/>
          </a:prstGeom>
          <a:noFill/>
        </p:spPr>
        <p:txBody>
          <a:bodyPr wrap="square" rtlCol="0">
            <a:spAutoFit/>
          </a:bodyPr>
          <a:p>
            <a:pPr algn="ctr" fontAlgn="auto">
              <a:lnSpc>
                <a:spcPct val="150000"/>
              </a:lnSpc>
            </a:pPr>
            <a:r>
              <a:rPr lang="zh-CN" altLang="en-US" sz="2400" b="1"/>
              <a:t>板块位置</a:t>
            </a:r>
            <a:endParaRPr lang="zh-CN" altLang="en-US" sz="2400" b="1"/>
          </a:p>
          <a:p>
            <a:pPr algn="ctr" fontAlgn="auto">
              <a:lnSpc>
                <a:spcPct val="150000"/>
              </a:lnSpc>
            </a:pPr>
            <a:r>
              <a:rPr lang="zh-CN" altLang="en-US" sz="2000" b="1"/>
              <a:t>（两大板块交界处）</a:t>
            </a:r>
            <a:endParaRPr lang="zh-CN" altLang="en-US" sz="2000" b="1"/>
          </a:p>
        </p:txBody>
      </p:sp>
      <p:sp>
        <p:nvSpPr>
          <p:cNvPr id="13" name="文本框 12"/>
          <p:cNvSpPr txBox="1"/>
          <p:nvPr/>
        </p:nvSpPr>
        <p:spPr>
          <a:xfrm>
            <a:off x="8956675" y="2863215"/>
            <a:ext cx="3051175" cy="1198880"/>
          </a:xfrm>
          <a:prstGeom prst="rect">
            <a:avLst/>
          </a:prstGeom>
          <a:noFill/>
        </p:spPr>
        <p:txBody>
          <a:bodyPr wrap="square" rtlCol="0">
            <a:spAutoFit/>
          </a:bodyPr>
          <a:p>
            <a:pPr algn="ctr" fontAlgn="auto">
              <a:lnSpc>
                <a:spcPct val="150000"/>
              </a:lnSpc>
            </a:pPr>
            <a:r>
              <a:rPr lang="zh-CN" altLang="en-US" sz="2400" b="1"/>
              <a:t>水力资源丰富</a:t>
            </a:r>
            <a:endParaRPr lang="zh-CN" altLang="en-US" sz="2400" b="1"/>
          </a:p>
          <a:p>
            <a:pPr algn="ctr" fontAlgn="auto">
              <a:lnSpc>
                <a:spcPct val="150000"/>
              </a:lnSpc>
            </a:pPr>
            <a:r>
              <a:rPr lang="zh-CN" altLang="en-US" sz="2400" b="1"/>
              <a:t>森林资源丰富</a:t>
            </a:r>
            <a:endParaRPr lang="zh-CN" altLang="en-US" sz="2400" b="1"/>
          </a:p>
        </p:txBody>
      </p:sp>
      <p:sp>
        <p:nvSpPr>
          <p:cNvPr id="14" name="文本框 13"/>
          <p:cNvSpPr txBox="1"/>
          <p:nvPr/>
        </p:nvSpPr>
        <p:spPr>
          <a:xfrm>
            <a:off x="8956675" y="5789295"/>
            <a:ext cx="3051175" cy="645160"/>
          </a:xfrm>
          <a:prstGeom prst="rect">
            <a:avLst/>
          </a:prstGeom>
          <a:noFill/>
        </p:spPr>
        <p:txBody>
          <a:bodyPr wrap="square" rtlCol="0">
            <a:spAutoFit/>
          </a:bodyPr>
          <a:p>
            <a:pPr algn="ctr" fontAlgn="auto">
              <a:lnSpc>
                <a:spcPct val="150000"/>
              </a:lnSpc>
            </a:pPr>
            <a:r>
              <a:rPr lang="zh-CN" altLang="en-US" sz="2400" b="1"/>
              <a:t>地热资源丰富</a:t>
            </a:r>
            <a:endParaRPr lang="zh-CN" altLang="en-US" sz="2400" b="1"/>
          </a:p>
        </p:txBody>
      </p:sp>
      <p:cxnSp>
        <p:nvCxnSpPr>
          <p:cNvPr id="15" name="直接箭头连接符 14"/>
          <p:cNvCxnSpPr/>
          <p:nvPr/>
        </p:nvCxnSpPr>
        <p:spPr>
          <a:xfrm>
            <a:off x="4224655" y="1213485"/>
            <a:ext cx="89789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601710" y="1213485"/>
            <a:ext cx="89789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4224655" y="3084830"/>
            <a:ext cx="89789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a:off x="4237355" y="1579880"/>
            <a:ext cx="845820" cy="810895"/>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8383905" y="2509520"/>
            <a:ext cx="845820" cy="810895"/>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4370070" y="5521960"/>
            <a:ext cx="845820" cy="810895"/>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4370070" y="4318000"/>
            <a:ext cx="713105" cy="93091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8449945" y="3888740"/>
            <a:ext cx="713105" cy="93091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8153400" y="6267450"/>
            <a:ext cx="89789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775970" y="2078355"/>
            <a:ext cx="318770" cy="2306955"/>
          </a:xfrm>
          <a:prstGeom prst="rect">
            <a:avLst/>
          </a:prstGeom>
          <a:noFill/>
        </p:spPr>
        <p:txBody>
          <a:bodyPr wrap="square" rtlCol="0">
            <a:spAutoFit/>
          </a:bodyPr>
          <a:p>
            <a:pPr fontAlgn="auto">
              <a:lnSpc>
                <a:spcPct val="150000"/>
              </a:lnSpc>
            </a:pPr>
            <a:r>
              <a:rPr lang="zh-CN" altLang="en-US" sz="2400" b="1"/>
              <a:t>人文环境</a:t>
            </a:r>
            <a:endParaRPr lang="zh-CN" altLang="en-US" sz="2400" b="1"/>
          </a:p>
        </p:txBody>
      </p:sp>
      <p:sp>
        <p:nvSpPr>
          <p:cNvPr id="24" name="左大括号 23"/>
          <p:cNvSpPr/>
          <p:nvPr/>
        </p:nvSpPr>
        <p:spPr>
          <a:xfrm>
            <a:off x="1656715" y="433705"/>
            <a:ext cx="113665" cy="631317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sz="1600"/>
          </a:p>
        </p:txBody>
      </p:sp>
      <p:sp>
        <p:nvSpPr>
          <p:cNvPr id="25" name="文本框 24"/>
          <p:cNvSpPr txBox="1"/>
          <p:nvPr/>
        </p:nvSpPr>
        <p:spPr>
          <a:xfrm>
            <a:off x="1962150" y="64770"/>
            <a:ext cx="1417955" cy="645160"/>
          </a:xfrm>
          <a:prstGeom prst="rect">
            <a:avLst/>
          </a:prstGeom>
          <a:noFill/>
        </p:spPr>
        <p:txBody>
          <a:bodyPr wrap="square" rtlCol="0">
            <a:spAutoFit/>
          </a:bodyPr>
          <a:p>
            <a:pPr algn="ctr" fontAlgn="auto">
              <a:lnSpc>
                <a:spcPct val="150000"/>
              </a:lnSpc>
            </a:pPr>
            <a:r>
              <a:rPr lang="zh-CN" altLang="en-US" sz="2400" b="1"/>
              <a:t>人口</a:t>
            </a:r>
            <a:endParaRPr lang="zh-CN" altLang="en-US" sz="2400" b="1"/>
          </a:p>
        </p:txBody>
      </p:sp>
      <p:sp>
        <p:nvSpPr>
          <p:cNvPr id="26" name="文本框 25"/>
          <p:cNvSpPr txBox="1"/>
          <p:nvPr/>
        </p:nvSpPr>
        <p:spPr>
          <a:xfrm>
            <a:off x="3733165" y="64770"/>
            <a:ext cx="3840480" cy="645160"/>
          </a:xfrm>
          <a:prstGeom prst="rect">
            <a:avLst/>
          </a:prstGeom>
          <a:noFill/>
        </p:spPr>
        <p:txBody>
          <a:bodyPr wrap="none" rtlCol="0" anchor="t">
            <a:spAutoFit/>
          </a:bodyPr>
          <a:p>
            <a:pPr algn="ctr" fontAlgn="auto">
              <a:lnSpc>
                <a:spcPct val="150000"/>
              </a:lnSpc>
            </a:pPr>
            <a:r>
              <a:rPr lang="zh-CN" sz="2400" b="1">
                <a:sym typeface="+mn-ea"/>
              </a:rPr>
              <a:t>主要分布在沿海平原和城市</a:t>
            </a:r>
            <a:endParaRPr lang="zh-CN" altLang="en-US" sz="2400" b="1">
              <a:sym typeface="+mn-ea"/>
            </a:endParaRPr>
          </a:p>
        </p:txBody>
      </p:sp>
      <p:cxnSp>
        <p:nvCxnSpPr>
          <p:cNvPr id="27" name="直接箭头连接符 26"/>
          <p:cNvCxnSpPr/>
          <p:nvPr/>
        </p:nvCxnSpPr>
        <p:spPr>
          <a:xfrm>
            <a:off x="8141335" y="433070"/>
            <a:ext cx="570230" cy="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8939530" y="64770"/>
            <a:ext cx="2926080" cy="645160"/>
          </a:xfrm>
          <a:prstGeom prst="rect">
            <a:avLst/>
          </a:prstGeom>
          <a:noFill/>
        </p:spPr>
        <p:txBody>
          <a:bodyPr wrap="none" rtlCol="0" anchor="t">
            <a:spAutoFit/>
          </a:bodyPr>
          <a:p>
            <a:pPr algn="ctr" fontAlgn="auto">
              <a:lnSpc>
                <a:spcPct val="150000"/>
              </a:lnSpc>
            </a:pPr>
            <a:r>
              <a:rPr lang="zh-CN" altLang="en-US" sz="2400" b="1">
                <a:sym typeface="+mn-ea"/>
              </a:rPr>
              <a:t>人口稠密，填海造陆</a:t>
            </a:r>
            <a:endParaRPr lang="zh-CN" altLang="en-US" sz="2400" b="1">
              <a:sym typeface="+mn-ea"/>
            </a:endParaRPr>
          </a:p>
        </p:txBody>
      </p:sp>
      <p:sp>
        <p:nvSpPr>
          <p:cNvPr id="29" name="文本框 28"/>
          <p:cNvSpPr txBox="1"/>
          <p:nvPr/>
        </p:nvSpPr>
        <p:spPr>
          <a:xfrm>
            <a:off x="1962150" y="1060450"/>
            <a:ext cx="1417955" cy="645160"/>
          </a:xfrm>
          <a:prstGeom prst="rect">
            <a:avLst/>
          </a:prstGeom>
          <a:noFill/>
        </p:spPr>
        <p:txBody>
          <a:bodyPr wrap="square" rtlCol="0">
            <a:spAutoFit/>
          </a:bodyPr>
          <a:p>
            <a:pPr algn="ctr" fontAlgn="auto">
              <a:lnSpc>
                <a:spcPct val="150000"/>
              </a:lnSpc>
            </a:pPr>
            <a:r>
              <a:rPr lang="zh-CN" altLang="en-US" sz="2400" b="1"/>
              <a:t>农业</a:t>
            </a:r>
            <a:endParaRPr lang="zh-CN" altLang="en-US" sz="2400" b="1"/>
          </a:p>
        </p:txBody>
      </p:sp>
      <p:sp>
        <p:nvSpPr>
          <p:cNvPr id="30" name="文本框 29"/>
          <p:cNvSpPr txBox="1"/>
          <p:nvPr/>
        </p:nvSpPr>
        <p:spPr>
          <a:xfrm>
            <a:off x="3671570" y="1060450"/>
            <a:ext cx="8309610" cy="1198880"/>
          </a:xfrm>
          <a:prstGeom prst="rect">
            <a:avLst/>
          </a:prstGeom>
          <a:noFill/>
        </p:spPr>
        <p:txBody>
          <a:bodyPr wrap="square" rtlCol="0" anchor="t">
            <a:spAutoFit/>
          </a:bodyPr>
          <a:p>
            <a:pPr algn="l" fontAlgn="auto">
              <a:lnSpc>
                <a:spcPct val="150000"/>
              </a:lnSpc>
            </a:pPr>
            <a:r>
              <a:rPr lang="zh-CN" sz="2400" b="1">
                <a:sym typeface="+mn-ea"/>
              </a:rPr>
              <a:t>地少人多，农产品多依赖进口，但本国农业现代化程度高且渔业发达（北海道渔场）</a:t>
            </a:r>
            <a:endParaRPr lang="zh-CN" altLang="zh-CN" sz="2400" b="1">
              <a:sym typeface="+mn-ea"/>
            </a:endParaRPr>
          </a:p>
        </p:txBody>
      </p:sp>
      <p:sp>
        <p:nvSpPr>
          <p:cNvPr id="31" name="文本框 30"/>
          <p:cNvSpPr txBox="1"/>
          <p:nvPr/>
        </p:nvSpPr>
        <p:spPr>
          <a:xfrm>
            <a:off x="1515110" y="2653665"/>
            <a:ext cx="2156460" cy="1568450"/>
          </a:xfrm>
          <a:prstGeom prst="rect">
            <a:avLst/>
          </a:prstGeom>
          <a:noFill/>
        </p:spPr>
        <p:txBody>
          <a:bodyPr wrap="square" rtlCol="0">
            <a:spAutoFit/>
          </a:bodyPr>
          <a:p>
            <a:pPr algn="ctr" fontAlgn="auto">
              <a:lnSpc>
                <a:spcPct val="150000"/>
              </a:lnSpc>
            </a:pPr>
            <a:r>
              <a:rPr lang="zh-CN" altLang="en-US" sz="2400" b="1"/>
              <a:t>工业</a:t>
            </a:r>
            <a:endParaRPr lang="zh-CN" altLang="en-US" sz="2400" b="1"/>
          </a:p>
          <a:p>
            <a:pPr algn="ctr" fontAlgn="auto">
              <a:lnSpc>
                <a:spcPct val="150000"/>
              </a:lnSpc>
            </a:pPr>
            <a:r>
              <a:rPr lang="zh-CN" altLang="en-US" sz="2000" b="1"/>
              <a:t>（集中在太平洋沿岸）</a:t>
            </a:r>
            <a:endParaRPr lang="zh-CN" altLang="en-US" sz="2000" b="1"/>
          </a:p>
        </p:txBody>
      </p:sp>
      <p:sp>
        <p:nvSpPr>
          <p:cNvPr id="32" name="矩形 31"/>
          <p:cNvSpPr/>
          <p:nvPr/>
        </p:nvSpPr>
        <p:spPr>
          <a:xfrm>
            <a:off x="3933190" y="2893060"/>
            <a:ext cx="3296285" cy="117665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lnSpc>
                <a:spcPct val="150000"/>
              </a:lnSpc>
            </a:pPr>
            <a:r>
              <a:rPr lang="zh-CN" sz="2400" b="1">
                <a:solidFill>
                  <a:schemeClr val="tx1"/>
                </a:solidFill>
              </a:rPr>
              <a:t>资源小国</a:t>
            </a:r>
            <a:endParaRPr lang="zh-CN" sz="2400" b="1">
              <a:solidFill>
                <a:schemeClr val="tx1"/>
              </a:solidFill>
            </a:endParaRPr>
          </a:p>
          <a:p>
            <a:pPr algn="ctr" fontAlgn="auto">
              <a:lnSpc>
                <a:spcPct val="150000"/>
              </a:lnSpc>
            </a:pPr>
            <a:r>
              <a:rPr lang="zh-CN" sz="2000" b="1">
                <a:solidFill>
                  <a:schemeClr val="tx1"/>
                </a:solidFill>
              </a:rPr>
              <a:t>低附加值原料、燃料</a:t>
            </a:r>
            <a:endParaRPr lang="zh-CN" sz="2000" b="1">
              <a:solidFill>
                <a:schemeClr val="tx1"/>
              </a:solidFill>
            </a:endParaRPr>
          </a:p>
        </p:txBody>
      </p:sp>
      <p:cxnSp>
        <p:nvCxnSpPr>
          <p:cNvPr id="33" name="直接箭头连接符 32"/>
          <p:cNvCxnSpPr/>
          <p:nvPr/>
        </p:nvCxnSpPr>
        <p:spPr>
          <a:xfrm>
            <a:off x="7339965" y="3495675"/>
            <a:ext cx="1304290" cy="762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754745" y="2893060"/>
            <a:ext cx="3296285" cy="117665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fontAlgn="auto">
              <a:lnSpc>
                <a:spcPct val="150000"/>
              </a:lnSpc>
            </a:pPr>
            <a:r>
              <a:rPr lang="zh-CN" sz="2400" b="1">
                <a:solidFill>
                  <a:schemeClr val="tx1"/>
                </a:solidFill>
              </a:rPr>
              <a:t>经济大国</a:t>
            </a:r>
            <a:endParaRPr lang="zh-CN" sz="2400" b="1">
              <a:solidFill>
                <a:schemeClr val="tx1"/>
              </a:solidFill>
            </a:endParaRPr>
          </a:p>
          <a:p>
            <a:pPr algn="ctr" fontAlgn="auto">
              <a:lnSpc>
                <a:spcPct val="150000"/>
              </a:lnSpc>
            </a:pPr>
            <a:r>
              <a:rPr lang="zh-CN" sz="2000" b="1">
                <a:solidFill>
                  <a:schemeClr val="tx1"/>
                </a:solidFill>
              </a:rPr>
              <a:t>高附加值工业制成品</a:t>
            </a:r>
            <a:endParaRPr lang="zh-CN" sz="2000" b="1">
              <a:solidFill>
                <a:schemeClr val="tx1"/>
              </a:solidFill>
            </a:endParaRPr>
          </a:p>
        </p:txBody>
      </p:sp>
      <p:sp>
        <p:nvSpPr>
          <p:cNvPr id="35" name="文本框 34"/>
          <p:cNvSpPr txBox="1"/>
          <p:nvPr/>
        </p:nvSpPr>
        <p:spPr>
          <a:xfrm>
            <a:off x="7189470" y="2867660"/>
            <a:ext cx="1402080" cy="460375"/>
          </a:xfrm>
          <a:prstGeom prst="rect">
            <a:avLst/>
          </a:prstGeom>
          <a:noFill/>
        </p:spPr>
        <p:txBody>
          <a:bodyPr wrap="none" rtlCol="0">
            <a:spAutoFit/>
          </a:bodyPr>
          <a:p>
            <a:r>
              <a:rPr lang="zh-CN" altLang="en-US" sz="2400" b="1">
                <a:solidFill>
                  <a:srgbClr val="002060"/>
                </a:solidFill>
              </a:rPr>
              <a:t>发达技术</a:t>
            </a:r>
            <a:endParaRPr lang="zh-CN" altLang="en-US" sz="2400" b="1">
              <a:solidFill>
                <a:srgbClr val="002060"/>
              </a:solidFill>
            </a:endParaRPr>
          </a:p>
        </p:txBody>
      </p:sp>
      <p:sp>
        <p:nvSpPr>
          <p:cNvPr id="36" name="文本框 35"/>
          <p:cNvSpPr txBox="1"/>
          <p:nvPr/>
        </p:nvSpPr>
        <p:spPr>
          <a:xfrm>
            <a:off x="7367270" y="3564255"/>
            <a:ext cx="1097280" cy="460375"/>
          </a:xfrm>
          <a:prstGeom prst="rect">
            <a:avLst/>
          </a:prstGeom>
          <a:noFill/>
        </p:spPr>
        <p:txBody>
          <a:bodyPr wrap="none" rtlCol="0">
            <a:spAutoFit/>
          </a:bodyPr>
          <a:p>
            <a:r>
              <a:rPr lang="zh-CN" altLang="en-US" sz="2400" b="1">
                <a:solidFill>
                  <a:srgbClr val="002060"/>
                </a:solidFill>
              </a:rPr>
              <a:t>高水平</a:t>
            </a:r>
            <a:endParaRPr lang="zh-CN" altLang="en-US" sz="2400" b="1">
              <a:solidFill>
                <a:srgbClr val="002060"/>
              </a:solidFill>
            </a:endParaRPr>
          </a:p>
        </p:txBody>
      </p:sp>
      <p:sp>
        <p:nvSpPr>
          <p:cNvPr id="37" name="文本框 36"/>
          <p:cNvSpPr txBox="1"/>
          <p:nvPr/>
        </p:nvSpPr>
        <p:spPr>
          <a:xfrm>
            <a:off x="1770380" y="4963795"/>
            <a:ext cx="1962785" cy="645160"/>
          </a:xfrm>
          <a:prstGeom prst="rect">
            <a:avLst/>
          </a:prstGeom>
          <a:noFill/>
        </p:spPr>
        <p:txBody>
          <a:bodyPr wrap="square" rtlCol="0">
            <a:spAutoFit/>
          </a:bodyPr>
          <a:p>
            <a:pPr algn="ctr" fontAlgn="auto">
              <a:lnSpc>
                <a:spcPct val="150000"/>
              </a:lnSpc>
            </a:pPr>
            <a:r>
              <a:rPr lang="zh-CN" altLang="en-US" sz="2400" b="1"/>
              <a:t>交通运输业</a:t>
            </a:r>
            <a:endParaRPr lang="zh-CN" altLang="en-US" sz="2400" b="1"/>
          </a:p>
        </p:txBody>
      </p:sp>
      <p:sp>
        <p:nvSpPr>
          <p:cNvPr id="38" name="文本框 37"/>
          <p:cNvSpPr txBox="1"/>
          <p:nvPr/>
        </p:nvSpPr>
        <p:spPr>
          <a:xfrm>
            <a:off x="4619625" y="4502785"/>
            <a:ext cx="4754880" cy="645160"/>
          </a:xfrm>
          <a:prstGeom prst="rect">
            <a:avLst/>
          </a:prstGeom>
          <a:noFill/>
        </p:spPr>
        <p:txBody>
          <a:bodyPr wrap="none" rtlCol="0" anchor="t">
            <a:spAutoFit/>
          </a:bodyPr>
          <a:p>
            <a:pPr algn="ctr" fontAlgn="auto">
              <a:lnSpc>
                <a:spcPct val="150000"/>
              </a:lnSpc>
            </a:pPr>
            <a:r>
              <a:rPr lang="zh-CN" sz="2400" b="1">
                <a:sym typeface="+mn-ea"/>
              </a:rPr>
              <a:t>对外：海运业发达，对外贸易重要</a:t>
            </a:r>
            <a:endParaRPr lang="zh-CN" altLang="en-US" sz="2400" b="1">
              <a:sym typeface="+mn-ea"/>
            </a:endParaRPr>
          </a:p>
        </p:txBody>
      </p:sp>
      <p:sp>
        <p:nvSpPr>
          <p:cNvPr id="39" name="文本框 38"/>
          <p:cNvSpPr txBox="1"/>
          <p:nvPr/>
        </p:nvSpPr>
        <p:spPr>
          <a:xfrm>
            <a:off x="4619625" y="5246370"/>
            <a:ext cx="5669280" cy="645160"/>
          </a:xfrm>
          <a:prstGeom prst="rect">
            <a:avLst/>
          </a:prstGeom>
          <a:noFill/>
        </p:spPr>
        <p:txBody>
          <a:bodyPr wrap="none" rtlCol="0" anchor="t">
            <a:spAutoFit/>
          </a:bodyPr>
          <a:p>
            <a:pPr algn="ctr" fontAlgn="auto">
              <a:lnSpc>
                <a:spcPct val="150000"/>
              </a:lnSpc>
            </a:pPr>
            <a:r>
              <a:rPr lang="zh-CN" sz="2400" b="1">
                <a:sym typeface="+mn-ea"/>
              </a:rPr>
              <a:t>对内：铁路公路网络密集，连接四大岛屿</a:t>
            </a:r>
            <a:endParaRPr lang="zh-CN" altLang="en-US" sz="2400" b="1">
              <a:sym typeface="+mn-ea"/>
            </a:endParaRPr>
          </a:p>
        </p:txBody>
      </p:sp>
      <p:sp>
        <p:nvSpPr>
          <p:cNvPr id="40" name="文本框 39"/>
          <p:cNvSpPr txBox="1"/>
          <p:nvPr/>
        </p:nvSpPr>
        <p:spPr>
          <a:xfrm>
            <a:off x="1656715" y="6165850"/>
            <a:ext cx="1962785" cy="645160"/>
          </a:xfrm>
          <a:prstGeom prst="rect">
            <a:avLst/>
          </a:prstGeom>
          <a:noFill/>
        </p:spPr>
        <p:txBody>
          <a:bodyPr wrap="square" rtlCol="0">
            <a:spAutoFit/>
          </a:bodyPr>
          <a:p>
            <a:pPr algn="ctr" fontAlgn="auto">
              <a:lnSpc>
                <a:spcPct val="150000"/>
              </a:lnSpc>
            </a:pPr>
            <a:r>
              <a:rPr lang="zh-CN" altLang="en-US" sz="2400" b="1"/>
              <a:t>城市</a:t>
            </a:r>
            <a:endParaRPr lang="zh-CN" altLang="en-US" sz="2400" b="1"/>
          </a:p>
        </p:txBody>
      </p:sp>
      <p:sp>
        <p:nvSpPr>
          <p:cNvPr id="41" name="文本框 40"/>
          <p:cNvSpPr txBox="1"/>
          <p:nvPr/>
        </p:nvSpPr>
        <p:spPr>
          <a:xfrm>
            <a:off x="4203700" y="6125210"/>
            <a:ext cx="7193280" cy="645160"/>
          </a:xfrm>
          <a:prstGeom prst="rect">
            <a:avLst/>
          </a:prstGeom>
          <a:noFill/>
        </p:spPr>
        <p:txBody>
          <a:bodyPr wrap="none" rtlCol="0" anchor="t">
            <a:spAutoFit/>
          </a:bodyPr>
          <a:p>
            <a:pPr algn="ctr" fontAlgn="auto">
              <a:lnSpc>
                <a:spcPct val="150000"/>
              </a:lnSpc>
            </a:pPr>
            <a:r>
              <a:rPr lang="zh-CN" sz="2400" b="1">
                <a:sym typeface="+mn-ea"/>
              </a:rPr>
              <a:t>东京（政治、经济、文化中心）、横滨（最大海港）</a:t>
            </a:r>
            <a:endParaRPr lang="zh-CN" altLang="en-US" sz="2400" b="1">
              <a:sym typeface="+mn-ea"/>
            </a:endParaRPr>
          </a:p>
        </p:txBody>
      </p:sp>
      <p:cxnSp>
        <p:nvCxnSpPr>
          <p:cNvPr id="43" name="直接箭头连接符 42"/>
          <p:cNvCxnSpPr>
            <a:stCxn id="37" idx="3"/>
            <a:endCxn id="38" idx="1"/>
          </p:cNvCxnSpPr>
          <p:nvPr/>
        </p:nvCxnSpPr>
        <p:spPr>
          <a:xfrm flipV="1">
            <a:off x="3733165" y="4871720"/>
            <a:ext cx="505460" cy="46101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3733165" y="5332730"/>
            <a:ext cx="495935" cy="472440"/>
          </a:xfrm>
          <a:prstGeom prst="straightConnector1">
            <a:avLst/>
          </a:prstGeom>
          <a:ln w="38100">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67" name="Text Box 26"/>
          <p:cNvSpPr txBox="1"/>
          <p:nvPr/>
        </p:nvSpPr>
        <p:spPr>
          <a:xfrm>
            <a:off x="116205" y="78740"/>
            <a:ext cx="5090160" cy="521970"/>
          </a:xfrm>
          <a:prstGeom prst="rect">
            <a:avLst/>
          </a:prstGeom>
          <a:noFill/>
          <a:ln w="9525">
            <a:noFill/>
          </a:ln>
        </p:spPr>
        <p:txBody>
          <a:bodyPr wrap="square">
            <a:spAutoFit/>
          </a:bodyPr>
          <a:p>
            <a:pPr>
              <a:spcBef>
                <a:spcPct val="50000"/>
              </a:spcBef>
            </a:pPr>
            <a:r>
              <a:rPr lang="zh-CN" altLang="en-US" sz="2800" b="1" dirty="0">
                <a:latin typeface="华文楷体" panose="02010600040101010101" charset="-122"/>
                <a:ea typeface="华文楷体" panose="02010600040101010101" charset="-122"/>
                <a:cs typeface="华文楷体" panose="02010600040101010101" charset="-122"/>
              </a:rPr>
              <a:t>练习册</a:t>
            </a:r>
            <a:r>
              <a:rPr lang="en-US" altLang="zh-CN" sz="2800" b="1" dirty="0">
                <a:latin typeface="华文楷体" panose="02010600040101010101" charset="-122"/>
                <a:ea typeface="华文楷体" panose="02010600040101010101" charset="-122"/>
                <a:cs typeface="华文楷体" panose="02010600040101010101" charset="-122"/>
              </a:rPr>
              <a:t>P13 </a:t>
            </a:r>
            <a:r>
              <a:rPr lang="zh-CN" altLang="en-US" sz="2800" b="1" dirty="0">
                <a:latin typeface="华文楷体" panose="02010600040101010101" charset="-122"/>
                <a:ea typeface="华文楷体" panose="02010600040101010101" charset="-122"/>
                <a:cs typeface="华文楷体" panose="02010600040101010101" charset="-122"/>
              </a:rPr>
              <a:t>第四大题</a:t>
            </a:r>
            <a:endParaRPr lang="zh-CN" altLang="en-US" sz="2800" b="1" dirty="0">
              <a:latin typeface="华文楷体" panose="02010600040101010101" charset="-122"/>
              <a:ea typeface="华文楷体" panose="02010600040101010101" charset="-122"/>
              <a:cs typeface="华文楷体" panose="02010600040101010101" charset="-122"/>
            </a:endParaRPr>
          </a:p>
        </p:txBody>
      </p:sp>
      <p:sp>
        <p:nvSpPr>
          <p:cNvPr id="2" name="文本框 1"/>
          <p:cNvSpPr txBox="1"/>
          <p:nvPr/>
        </p:nvSpPr>
        <p:spPr>
          <a:xfrm>
            <a:off x="269875" y="1156970"/>
            <a:ext cx="11131550" cy="1198880"/>
          </a:xfrm>
          <a:prstGeom prst="rect">
            <a:avLst/>
          </a:prstGeom>
          <a:noFill/>
        </p:spPr>
        <p:txBody>
          <a:bodyPr wrap="square" rtlCol="0">
            <a:spAutoFit/>
          </a:bodyPr>
          <a:p>
            <a:pPr fontAlgn="auto">
              <a:lnSpc>
                <a:spcPct val="150000"/>
              </a:lnSpc>
            </a:pPr>
            <a:r>
              <a:rPr lang="en-US" altLang="zh-CN" sz="2000" b="1"/>
              <a:t>   </a:t>
            </a:r>
            <a:r>
              <a:rPr lang="en-US" altLang="zh-CN" sz="2400" b="1"/>
              <a:t>    </a:t>
            </a:r>
            <a:r>
              <a:rPr lang="zh-CN" altLang="en-US" sz="2400" b="1"/>
              <a:t>他们乘船离开上海后，轮船在</a:t>
            </a:r>
            <a:r>
              <a:rPr lang="en-US" altLang="zh-CN" sz="2400" b="1"/>
              <a:t>___________</a:t>
            </a:r>
            <a:r>
              <a:rPr lang="zh-CN" altLang="en-US" sz="2400" b="1"/>
              <a:t>海（图中字母为</a:t>
            </a:r>
            <a:r>
              <a:rPr lang="en-US" altLang="zh-CN" sz="2400" b="1"/>
              <a:t>A</a:t>
            </a:r>
            <a:r>
              <a:rPr lang="zh-CN" altLang="en-US" sz="2400" b="1"/>
              <a:t>）上航行，航行的方向应该是向</a:t>
            </a:r>
            <a:r>
              <a:rPr lang="en-US" altLang="zh-CN" sz="2400" b="1"/>
              <a:t>_________</a:t>
            </a:r>
            <a:r>
              <a:rPr lang="zh-CN" altLang="en-US" sz="2400" b="1"/>
              <a:t>。</a:t>
            </a:r>
            <a:endParaRPr lang="zh-CN" altLang="en-US" sz="2400" b="1"/>
          </a:p>
        </p:txBody>
      </p:sp>
      <p:sp>
        <p:nvSpPr>
          <p:cNvPr id="5" name="文本框 4"/>
          <p:cNvSpPr txBox="1"/>
          <p:nvPr/>
        </p:nvSpPr>
        <p:spPr>
          <a:xfrm>
            <a:off x="405130" y="2967355"/>
            <a:ext cx="11131550" cy="1198880"/>
          </a:xfrm>
          <a:prstGeom prst="rect">
            <a:avLst/>
          </a:prstGeom>
          <a:noFill/>
        </p:spPr>
        <p:txBody>
          <a:bodyPr wrap="square" rtlCol="0">
            <a:spAutoFit/>
          </a:bodyPr>
          <a:p>
            <a:pPr fontAlgn="auto">
              <a:lnSpc>
                <a:spcPct val="150000"/>
              </a:lnSpc>
            </a:pPr>
            <a:r>
              <a:rPr lang="en-US" altLang="zh-CN" sz="2400" b="1"/>
              <a:t>  </a:t>
            </a:r>
            <a:r>
              <a:rPr lang="en-US" altLang="zh-CN" sz="2000" b="1"/>
              <a:t>     </a:t>
            </a:r>
            <a:r>
              <a:rPr lang="zh-CN" sz="2400" b="1"/>
              <a:t>轮船首先到达日本离上海最近的大岛</a:t>
            </a:r>
            <a:r>
              <a:rPr lang="en-US" altLang="zh-CN" sz="2400" b="1"/>
              <a:t>__________</a:t>
            </a:r>
            <a:r>
              <a:rPr lang="zh-CN" altLang="en-US" sz="2400" b="1"/>
              <a:t>岛（</a:t>
            </a:r>
            <a:r>
              <a:rPr lang="en-US" altLang="zh-CN" sz="2400" b="1"/>
              <a:t>B</a:t>
            </a:r>
            <a:r>
              <a:rPr lang="zh-CN" altLang="en-US" sz="2400" b="1"/>
              <a:t>岛），到达这个岛的时间是</a:t>
            </a:r>
            <a:r>
              <a:rPr lang="en-US" altLang="zh-CN" sz="2400" b="1"/>
              <a:t>3</a:t>
            </a:r>
            <a:r>
              <a:rPr lang="zh-CN" altLang="en-US" sz="2400" b="1"/>
              <a:t>月初，他们想看樱花，这时能看到吗？</a:t>
            </a:r>
            <a:r>
              <a:rPr lang="en-US" altLang="zh-CN" sz="2400" b="1"/>
              <a:t>_____________</a:t>
            </a:r>
            <a:endParaRPr lang="en-US" altLang="zh-CN" sz="2400" b="1"/>
          </a:p>
        </p:txBody>
      </p:sp>
      <p:sp>
        <p:nvSpPr>
          <p:cNvPr id="6" name="文本框 5"/>
          <p:cNvSpPr txBox="1"/>
          <p:nvPr/>
        </p:nvSpPr>
        <p:spPr>
          <a:xfrm>
            <a:off x="5591810" y="1156970"/>
            <a:ext cx="487680" cy="460375"/>
          </a:xfrm>
          <a:prstGeom prst="rect">
            <a:avLst/>
          </a:prstGeom>
          <a:noFill/>
        </p:spPr>
        <p:txBody>
          <a:bodyPr wrap="none" rtlCol="0">
            <a:spAutoFit/>
          </a:bodyPr>
          <a:p>
            <a:r>
              <a:rPr lang="zh-CN" altLang="en-US" sz="2400" b="1">
                <a:solidFill>
                  <a:srgbClr val="FF0000"/>
                </a:solidFill>
                <a:latin typeface="微软雅黑" panose="020B0503020204020204" charset="-122"/>
                <a:ea typeface="微软雅黑" panose="020B0503020204020204" charset="-122"/>
              </a:rPr>
              <a:t>东</a:t>
            </a:r>
            <a:endParaRPr lang="zh-CN" altLang="en-US" sz="2400" b="1">
              <a:solidFill>
                <a:srgbClr val="FF0000"/>
              </a:solidFill>
              <a:latin typeface="微软雅黑" panose="020B0503020204020204" charset="-122"/>
              <a:ea typeface="微软雅黑" panose="020B0503020204020204" charset="-122"/>
            </a:endParaRPr>
          </a:p>
        </p:txBody>
      </p:sp>
      <p:sp>
        <p:nvSpPr>
          <p:cNvPr id="7" name="文本框 6"/>
          <p:cNvSpPr txBox="1"/>
          <p:nvPr/>
        </p:nvSpPr>
        <p:spPr>
          <a:xfrm>
            <a:off x="2797175" y="1757045"/>
            <a:ext cx="792480" cy="460375"/>
          </a:xfrm>
          <a:prstGeom prst="rect">
            <a:avLst/>
          </a:prstGeom>
          <a:noFill/>
        </p:spPr>
        <p:txBody>
          <a:bodyPr wrap="none" rtlCol="0">
            <a:spAutoFit/>
          </a:bodyPr>
          <a:p>
            <a:r>
              <a:rPr lang="zh-CN" altLang="en-US" sz="2400" b="1">
                <a:solidFill>
                  <a:srgbClr val="FF0000"/>
                </a:solidFill>
                <a:latin typeface="微软雅黑" panose="020B0503020204020204" charset="-122"/>
                <a:ea typeface="微软雅黑" panose="020B0503020204020204" charset="-122"/>
              </a:rPr>
              <a:t>东北</a:t>
            </a:r>
            <a:endParaRPr lang="zh-CN" altLang="en-US" sz="2400" b="1">
              <a:solidFill>
                <a:srgbClr val="FF0000"/>
              </a:solidFill>
              <a:latin typeface="微软雅黑" panose="020B0503020204020204" charset="-122"/>
              <a:ea typeface="微软雅黑" panose="020B0503020204020204" charset="-122"/>
            </a:endParaRPr>
          </a:p>
        </p:txBody>
      </p:sp>
      <p:sp>
        <p:nvSpPr>
          <p:cNvPr id="8" name="文本框 7"/>
          <p:cNvSpPr txBox="1"/>
          <p:nvPr/>
        </p:nvSpPr>
        <p:spPr>
          <a:xfrm>
            <a:off x="6221730" y="2967355"/>
            <a:ext cx="792480" cy="460375"/>
          </a:xfrm>
          <a:prstGeom prst="rect">
            <a:avLst/>
          </a:prstGeom>
          <a:noFill/>
        </p:spPr>
        <p:txBody>
          <a:bodyPr wrap="none" rtlCol="0">
            <a:spAutoFit/>
          </a:bodyPr>
          <a:p>
            <a:r>
              <a:rPr lang="zh-CN" altLang="en-US" sz="2400" b="1">
                <a:solidFill>
                  <a:srgbClr val="FF0000"/>
                </a:solidFill>
                <a:latin typeface="微软雅黑" panose="020B0503020204020204" charset="-122"/>
                <a:ea typeface="微软雅黑" panose="020B0503020204020204" charset="-122"/>
              </a:rPr>
              <a:t>九州</a:t>
            </a:r>
            <a:endParaRPr lang="zh-CN" altLang="en-US" sz="2400" b="1">
              <a:solidFill>
                <a:srgbClr val="FF0000"/>
              </a:solidFill>
              <a:latin typeface="微软雅黑" panose="020B0503020204020204" charset="-122"/>
              <a:ea typeface="微软雅黑" panose="020B0503020204020204" charset="-122"/>
            </a:endParaRPr>
          </a:p>
        </p:txBody>
      </p:sp>
      <p:sp>
        <p:nvSpPr>
          <p:cNvPr id="9" name="文本框 8"/>
          <p:cNvSpPr txBox="1"/>
          <p:nvPr/>
        </p:nvSpPr>
        <p:spPr>
          <a:xfrm>
            <a:off x="7342505" y="3580765"/>
            <a:ext cx="792480" cy="460375"/>
          </a:xfrm>
          <a:prstGeom prst="rect">
            <a:avLst/>
          </a:prstGeom>
          <a:noFill/>
        </p:spPr>
        <p:txBody>
          <a:bodyPr wrap="none" rtlCol="0">
            <a:spAutoFit/>
          </a:bodyPr>
          <a:p>
            <a:r>
              <a:rPr lang="zh-CN" altLang="en-US" sz="2400" b="1">
                <a:solidFill>
                  <a:srgbClr val="FF0000"/>
                </a:solidFill>
                <a:latin typeface="微软雅黑" panose="020B0503020204020204" charset="-122"/>
                <a:ea typeface="微软雅黑" panose="020B0503020204020204" charset="-122"/>
              </a:rPr>
              <a:t>不能</a:t>
            </a:r>
            <a:endParaRPr lang="zh-CN" altLang="en-US" sz="2400" b="1">
              <a:solidFill>
                <a:srgbClr val="FF0000"/>
              </a:solidFill>
              <a:latin typeface="微软雅黑" panose="020B0503020204020204" charset="-122"/>
              <a:ea typeface="微软雅黑" panose="020B0503020204020204" charset="-122"/>
            </a:endParaRPr>
          </a:p>
        </p:txBody>
      </p:sp>
      <p:sp>
        <p:nvSpPr>
          <p:cNvPr id="10" name="文本框 9"/>
          <p:cNvSpPr txBox="1"/>
          <p:nvPr/>
        </p:nvSpPr>
        <p:spPr>
          <a:xfrm>
            <a:off x="6079490" y="4231005"/>
            <a:ext cx="4333240" cy="460375"/>
          </a:xfrm>
          <a:prstGeom prst="rect">
            <a:avLst/>
          </a:prstGeom>
          <a:noFill/>
        </p:spPr>
        <p:txBody>
          <a:bodyPr wrap="none" rtlCol="0">
            <a:spAutoFit/>
          </a:bodyPr>
          <a:p>
            <a:r>
              <a:rPr lang="zh-CN" altLang="en-US" sz="2400" b="1">
                <a:solidFill>
                  <a:srgbClr val="FF0000"/>
                </a:solidFill>
                <a:latin typeface="微软雅黑" panose="020B0503020204020204" charset="-122"/>
                <a:ea typeface="微软雅黑" panose="020B0503020204020204" charset="-122"/>
              </a:rPr>
              <a:t>（樱花盛开的时间为</a:t>
            </a:r>
            <a:r>
              <a:rPr lang="en-US" altLang="zh-CN" sz="2400" b="1">
                <a:solidFill>
                  <a:srgbClr val="FF0000"/>
                </a:solidFill>
                <a:latin typeface="微软雅黑" panose="020B0503020204020204" charset="-122"/>
                <a:ea typeface="微软雅黑" panose="020B0503020204020204" charset="-122"/>
              </a:rPr>
              <a:t>3</a:t>
            </a:r>
            <a:r>
              <a:rPr lang="zh-CN" altLang="en-US" sz="2400" b="1">
                <a:solidFill>
                  <a:srgbClr val="FF0000"/>
                </a:solidFill>
                <a:latin typeface="微软雅黑" panose="020B0503020204020204" charset="-122"/>
                <a:ea typeface="微软雅黑" panose="020B0503020204020204" charset="-122"/>
              </a:rPr>
              <a:t>月中旬）</a:t>
            </a:r>
            <a:endParaRPr lang="zh-CN" altLang="en-US" sz="2400" b="1">
              <a:solidFill>
                <a:srgbClr val="FF0000"/>
              </a:solidFill>
              <a:latin typeface="微软雅黑" panose="020B0503020204020204" charset="-122"/>
              <a:ea typeface="微软雅黑" panose="020B0503020204020204"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1015" y="898525"/>
            <a:ext cx="11131550" cy="1198880"/>
          </a:xfrm>
          <a:prstGeom prst="rect">
            <a:avLst/>
          </a:prstGeom>
          <a:noFill/>
        </p:spPr>
        <p:txBody>
          <a:bodyPr wrap="square" rtlCol="0">
            <a:spAutoFit/>
          </a:bodyPr>
          <a:p>
            <a:pPr fontAlgn="auto">
              <a:lnSpc>
                <a:spcPct val="150000"/>
              </a:lnSpc>
            </a:pPr>
            <a:r>
              <a:rPr lang="en-US" altLang="zh-CN" sz="2000" b="1"/>
              <a:t>       </a:t>
            </a:r>
            <a:r>
              <a:rPr lang="zh-CN" sz="2400" b="1"/>
              <a:t>然后准备乘火车去富士山，富士山在</a:t>
            </a:r>
            <a:r>
              <a:rPr lang="en-US" altLang="zh-CN" sz="2400" b="1">
                <a:sym typeface="+mn-ea"/>
              </a:rPr>
              <a:t>___________</a:t>
            </a:r>
            <a:r>
              <a:rPr lang="zh-CN" altLang="en-US" sz="2400" b="1">
                <a:sym typeface="+mn-ea"/>
              </a:rPr>
              <a:t>岛，该岛在图中的字母代号是</a:t>
            </a:r>
            <a:r>
              <a:rPr lang="en-US" altLang="zh-CN" sz="2400" b="1">
                <a:sym typeface="+mn-ea"/>
              </a:rPr>
              <a:t>___________</a:t>
            </a:r>
            <a:r>
              <a:rPr lang="zh-CN" altLang="en-US" sz="2400" b="1">
                <a:sym typeface="+mn-ea"/>
              </a:rPr>
              <a:t>。</a:t>
            </a:r>
            <a:r>
              <a:rPr lang="zh-CN" sz="2400" b="1">
                <a:sym typeface="+mn-ea"/>
              </a:rPr>
              <a:t>富士山是一座活火山，至今仍有</a:t>
            </a:r>
            <a:r>
              <a:rPr lang="en-US" altLang="zh-CN" sz="2400" b="1">
                <a:sym typeface="+mn-ea"/>
              </a:rPr>
              <a:t>______________</a:t>
            </a:r>
            <a:r>
              <a:rPr lang="zh-CN" altLang="en-US" sz="2400" b="1">
                <a:sym typeface="+mn-ea"/>
              </a:rPr>
              <a:t>现象。</a:t>
            </a:r>
            <a:endParaRPr lang="zh-CN" altLang="en-US" sz="2400" b="1">
              <a:sym typeface="+mn-ea"/>
            </a:endParaRPr>
          </a:p>
        </p:txBody>
      </p:sp>
      <p:sp>
        <p:nvSpPr>
          <p:cNvPr id="3" name="文本框 2"/>
          <p:cNvSpPr txBox="1"/>
          <p:nvPr/>
        </p:nvSpPr>
        <p:spPr>
          <a:xfrm>
            <a:off x="6385560" y="974090"/>
            <a:ext cx="792480" cy="460375"/>
          </a:xfrm>
          <a:prstGeom prst="rect">
            <a:avLst/>
          </a:prstGeom>
          <a:noFill/>
        </p:spPr>
        <p:txBody>
          <a:bodyPr wrap="none" rtlCol="0">
            <a:spAutoFit/>
          </a:bodyPr>
          <a:p>
            <a:r>
              <a:rPr lang="zh-CN" altLang="en-US" sz="2400" b="1">
                <a:solidFill>
                  <a:srgbClr val="FF0000"/>
                </a:solidFill>
                <a:latin typeface="微软雅黑" panose="020B0503020204020204" charset="-122"/>
                <a:ea typeface="微软雅黑" panose="020B0503020204020204" charset="-122"/>
              </a:rPr>
              <a:t>本州</a:t>
            </a:r>
            <a:endParaRPr lang="zh-CN" altLang="en-US" sz="2400" b="1">
              <a:solidFill>
                <a:srgbClr val="FF0000"/>
              </a:solidFill>
              <a:latin typeface="微软雅黑" panose="020B0503020204020204" charset="-122"/>
              <a:ea typeface="微软雅黑" panose="020B0503020204020204" charset="-122"/>
            </a:endParaRPr>
          </a:p>
        </p:txBody>
      </p:sp>
      <p:sp>
        <p:nvSpPr>
          <p:cNvPr id="4" name="文本框 3"/>
          <p:cNvSpPr txBox="1"/>
          <p:nvPr/>
        </p:nvSpPr>
        <p:spPr>
          <a:xfrm>
            <a:off x="8445500" y="1487170"/>
            <a:ext cx="387985" cy="460375"/>
          </a:xfrm>
          <a:prstGeom prst="rect">
            <a:avLst/>
          </a:prstGeom>
          <a:noFill/>
        </p:spPr>
        <p:txBody>
          <a:bodyPr wrap="none" rtlCol="0">
            <a:spAutoFit/>
          </a:bodyPr>
          <a:p>
            <a:r>
              <a:rPr lang="en-US" altLang="zh-CN" sz="2400" b="1">
                <a:solidFill>
                  <a:srgbClr val="FF0000"/>
                </a:solidFill>
                <a:latin typeface="微软雅黑" panose="020B0503020204020204" charset="-122"/>
                <a:ea typeface="微软雅黑" panose="020B0503020204020204" charset="-122"/>
              </a:rPr>
              <a:t>C</a:t>
            </a:r>
            <a:endParaRPr lang="en-US" altLang="zh-CN" sz="2400" b="1">
              <a:solidFill>
                <a:srgbClr val="FF0000"/>
              </a:solidFill>
              <a:latin typeface="微软雅黑" panose="020B0503020204020204" charset="-122"/>
              <a:ea typeface="微软雅黑" panose="020B0503020204020204" charset="-122"/>
            </a:endParaRPr>
          </a:p>
        </p:txBody>
      </p:sp>
      <p:sp>
        <p:nvSpPr>
          <p:cNvPr id="13" name="文本框 12"/>
          <p:cNvSpPr txBox="1"/>
          <p:nvPr/>
        </p:nvSpPr>
        <p:spPr>
          <a:xfrm>
            <a:off x="938530" y="1487170"/>
            <a:ext cx="1772285" cy="460375"/>
          </a:xfrm>
          <a:prstGeom prst="rect">
            <a:avLst/>
          </a:prstGeom>
          <a:noFill/>
        </p:spPr>
        <p:txBody>
          <a:bodyPr wrap="square" rtlCol="0">
            <a:spAutoFit/>
          </a:bodyPr>
          <a:p>
            <a:r>
              <a:rPr lang="zh-CN" altLang="en-US" sz="2400" b="1">
                <a:solidFill>
                  <a:srgbClr val="FF0000"/>
                </a:solidFill>
                <a:latin typeface="微软雅黑" panose="020B0503020204020204" charset="-122"/>
                <a:ea typeface="微软雅黑" panose="020B0503020204020204" charset="-122"/>
              </a:rPr>
              <a:t>火山口喷气</a:t>
            </a:r>
            <a:endParaRPr lang="zh-CN" altLang="en-US" sz="2400" b="1">
              <a:solidFill>
                <a:srgbClr val="FF0000"/>
              </a:solidFill>
              <a:latin typeface="微软雅黑" panose="020B0503020204020204" charset="-122"/>
              <a:ea typeface="微软雅黑" panose="020B0503020204020204" charset="-122"/>
            </a:endParaRPr>
          </a:p>
        </p:txBody>
      </p:sp>
      <p:sp>
        <p:nvSpPr>
          <p:cNvPr id="14" name="文本框 13"/>
          <p:cNvSpPr txBox="1"/>
          <p:nvPr/>
        </p:nvSpPr>
        <p:spPr>
          <a:xfrm>
            <a:off x="443865" y="2785110"/>
            <a:ext cx="11131550" cy="1198880"/>
          </a:xfrm>
          <a:prstGeom prst="rect">
            <a:avLst/>
          </a:prstGeom>
          <a:noFill/>
        </p:spPr>
        <p:txBody>
          <a:bodyPr wrap="square" rtlCol="0">
            <a:spAutoFit/>
          </a:bodyPr>
          <a:p>
            <a:pPr fontAlgn="auto">
              <a:lnSpc>
                <a:spcPct val="150000"/>
              </a:lnSpc>
            </a:pPr>
            <a:r>
              <a:rPr lang="en-US" altLang="zh-CN" sz="2000" b="1"/>
              <a:t>      </a:t>
            </a:r>
            <a:r>
              <a:rPr lang="en-US" altLang="zh-CN" sz="2400" b="1"/>
              <a:t> </a:t>
            </a:r>
            <a:r>
              <a:rPr lang="zh-CN" altLang="en-US" sz="2400" b="1"/>
              <a:t>他们还要到东京去，在最繁华的</a:t>
            </a:r>
            <a:r>
              <a:rPr lang="en-US" altLang="zh-CN" sz="2400" b="1"/>
              <a:t>___________</a:t>
            </a:r>
            <a:r>
              <a:rPr lang="zh-CN" altLang="en-US" sz="2400" b="1"/>
              <a:t>逛商店。再要去参观东京附近著名的</a:t>
            </a:r>
            <a:r>
              <a:rPr lang="en-US" altLang="zh-CN" sz="2400" b="1"/>
              <a:t>_____________</a:t>
            </a:r>
            <a:r>
              <a:rPr lang="zh-CN" altLang="en-US" sz="2400" b="1"/>
              <a:t>科学城。</a:t>
            </a:r>
            <a:endParaRPr lang="zh-CN" altLang="en-US" sz="2400" b="1">
              <a:sym typeface="+mn-ea"/>
            </a:endParaRPr>
          </a:p>
        </p:txBody>
      </p:sp>
      <p:sp>
        <p:nvSpPr>
          <p:cNvPr id="16" name="文本框 15"/>
          <p:cNvSpPr txBox="1"/>
          <p:nvPr/>
        </p:nvSpPr>
        <p:spPr>
          <a:xfrm>
            <a:off x="5804535" y="2785110"/>
            <a:ext cx="1030605" cy="460375"/>
          </a:xfrm>
          <a:prstGeom prst="rect">
            <a:avLst/>
          </a:prstGeom>
          <a:noFill/>
        </p:spPr>
        <p:txBody>
          <a:bodyPr wrap="square" rtlCol="0">
            <a:spAutoFit/>
          </a:bodyPr>
          <a:p>
            <a:r>
              <a:rPr lang="zh-CN" sz="2400" b="1">
                <a:solidFill>
                  <a:srgbClr val="FF0000"/>
                </a:solidFill>
                <a:latin typeface="微软雅黑" panose="020B0503020204020204" charset="-122"/>
                <a:ea typeface="微软雅黑" panose="020B0503020204020204" charset="-122"/>
              </a:rPr>
              <a:t>银座</a:t>
            </a:r>
            <a:endParaRPr lang="zh-CN" sz="2400" b="1">
              <a:solidFill>
                <a:srgbClr val="FF0000"/>
              </a:solidFill>
              <a:latin typeface="微软雅黑" panose="020B0503020204020204" charset="-122"/>
              <a:ea typeface="微软雅黑" panose="020B0503020204020204" charset="-122"/>
            </a:endParaRPr>
          </a:p>
        </p:txBody>
      </p:sp>
      <p:sp>
        <p:nvSpPr>
          <p:cNvPr id="17" name="文本框 16"/>
          <p:cNvSpPr txBox="1"/>
          <p:nvPr/>
        </p:nvSpPr>
        <p:spPr>
          <a:xfrm>
            <a:off x="1680210" y="3373755"/>
            <a:ext cx="1030605" cy="460375"/>
          </a:xfrm>
          <a:prstGeom prst="rect">
            <a:avLst/>
          </a:prstGeom>
          <a:noFill/>
        </p:spPr>
        <p:txBody>
          <a:bodyPr wrap="square" rtlCol="0">
            <a:spAutoFit/>
          </a:bodyPr>
          <a:p>
            <a:r>
              <a:rPr lang="zh-CN" sz="2400" b="1">
                <a:solidFill>
                  <a:srgbClr val="FF0000"/>
                </a:solidFill>
                <a:latin typeface="微软雅黑" panose="020B0503020204020204" charset="-122"/>
                <a:ea typeface="微软雅黑" panose="020B0503020204020204" charset="-122"/>
              </a:rPr>
              <a:t>筑波</a:t>
            </a:r>
            <a:endParaRPr lang="zh-CN" sz="2400" b="1">
              <a:solidFill>
                <a:srgbClr val="FF0000"/>
              </a:solidFill>
              <a:latin typeface="微软雅黑" panose="020B0503020204020204" charset="-122"/>
              <a:ea typeface="微软雅黑" panose="020B0503020204020204" charset="-122"/>
            </a:endParaRPr>
          </a:p>
        </p:txBody>
      </p:sp>
      <p:sp>
        <p:nvSpPr>
          <p:cNvPr id="18" name="文本框 17"/>
          <p:cNvSpPr txBox="1"/>
          <p:nvPr/>
        </p:nvSpPr>
        <p:spPr>
          <a:xfrm>
            <a:off x="443865" y="4596130"/>
            <a:ext cx="11131550" cy="1198880"/>
          </a:xfrm>
          <a:prstGeom prst="rect">
            <a:avLst/>
          </a:prstGeom>
          <a:noFill/>
        </p:spPr>
        <p:txBody>
          <a:bodyPr wrap="square" rtlCol="0">
            <a:spAutoFit/>
          </a:bodyPr>
          <a:p>
            <a:pPr fontAlgn="auto">
              <a:lnSpc>
                <a:spcPct val="150000"/>
              </a:lnSpc>
            </a:pPr>
            <a:r>
              <a:rPr lang="en-US" altLang="zh-CN" sz="2000" b="1"/>
              <a:t>       </a:t>
            </a:r>
            <a:r>
              <a:rPr lang="zh-CN" sz="2400" b="1"/>
              <a:t>他们还想体验一下滑雪的感受，这样还应该到日本的另一大岛</a:t>
            </a:r>
            <a:r>
              <a:rPr lang="en-US" altLang="zh-CN" sz="2400" b="1"/>
              <a:t>___________</a:t>
            </a:r>
            <a:r>
              <a:rPr lang="zh-CN" altLang="en-US" sz="2400" b="1"/>
              <a:t>岛，这个岛在图中的字母代号是</a:t>
            </a:r>
            <a:r>
              <a:rPr lang="en-US" altLang="zh-CN" sz="2400" b="1"/>
              <a:t>_________</a:t>
            </a:r>
            <a:r>
              <a:rPr lang="zh-CN" altLang="en-US" sz="2400" b="1"/>
              <a:t>。</a:t>
            </a:r>
            <a:endParaRPr lang="zh-CN" altLang="en-US" sz="2400" b="1">
              <a:sym typeface="+mn-ea"/>
            </a:endParaRPr>
          </a:p>
        </p:txBody>
      </p:sp>
      <p:sp>
        <p:nvSpPr>
          <p:cNvPr id="19" name="文本框 18"/>
          <p:cNvSpPr txBox="1"/>
          <p:nvPr/>
        </p:nvSpPr>
        <p:spPr>
          <a:xfrm>
            <a:off x="9505950" y="4596130"/>
            <a:ext cx="1509395" cy="460375"/>
          </a:xfrm>
          <a:prstGeom prst="rect">
            <a:avLst/>
          </a:prstGeom>
          <a:noFill/>
        </p:spPr>
        <p:txBody>
          <a:bodyPr wrap="square" rtlCol="0">
            <a:spAutoFit/>
          </a:bodyPr>
          <a:p>
            <a:r>
              <a:rPr lang="zh-CN" sz="2400" b="1">
                <a:solidFill>
                  <a:srgbClr val="FF0000"/>
                </a:solidFill>
                <a:latin typeface="微软雅黑" panose="020B0503020204020204" charset="-122"/>
                <a:ea typeface="微软雅黑" panose="020B0503020204020204" charset="-122"/>
              </a:rPr>
              <a:t>北海道</a:t>
            </a:r>
            <a:endParaRPr lang="zh-CN" sz="2400" b="1">
              <a:solidFill>
                <a:srgbClr val="FF0000"/>
              </a:solidFill>
              <a:latin typeface="微软雅黑" panose="020B0503020204020204" charset="-122"/>
              <a:ea typeface="微软雅黑" panose="020B0503020204020204" charset="-122"/>
            </a:endParaRPr>
          </a:p>
        </p:txBody>
      </p:sp>
      <p:sp>
        <p:nvSpPr>
          <p:cNvPr id="20" name="文本框 19"/>
          <p:cNvSpPr txBox="1"/>
          <p:nvPr/>
        </p:nvSpPr>
        <p:spPr>
          <a:xfrm>
            <a:off x="4617085" y="5177790"/>
            <a:ext cx="516255" cy="460375"/>
          </a:xfrm>
          <a:prstGeom prst="rect">
            <a:avLst/>
          </a:prstGeom>
          <a:noFill/>
        </p:spPr>
        <p:txBody>
          <a:bodyPr wrap="square" rtlCol="0">
            <a:spAutoFit/>
          </a:bodyPr>
          <a:p>
            <a:r>
              <a:rPr lang="en-US" altLang="zh-CN" sz="2400" b="1">
                <a:solidFill>
                  <a:srgbClr val="FF0000"/>
                </a:solidFill>
                <a:latin typeface="微软雅黑" panose="020B0503020204020204" charset="-122"/>
                <a:ea typeface="微软雅黑" panose="020B0503020204020204" charset="-122"/>
              </a:rPr>
              <a:t>D</a:t>
            </a:r>
            <a:endParaRPr lang="en-US" altLang="zh-CN" sz="2400" b="1">
              <a:solidFill>
                <a:srgbClr val="FF0000"/>
              </a:solidFill>
              <a:latin typeface="微软雅黑" panose="020B0503020204020204" charset="-122"/>
              <a:ea typeface="微软雅黑" panose="020B0503020204020204" charset="-122"/>
            </a:endParaRPr>
          </a:p>
        </p:txBody>
      </p:sp>
      <p:sp>
        <p:nvSpPr>
          <p:cNvPr id="5" name="Text Box 26"/>
          <p:cNvSpPr txBox="1"/>
          <p:nvPr/>
        </p:nvSpPr>
        <p:spPr>
          <a:xfrm>
            <a:off x="116205" y="78740"/>
            <a:ext cx="5090160" cy="521970"/>
          </a:xfrm>
          <a:prstGeom prst="rect">
            <a:avLst/>
          </a:prstGeom>
          <a:noFill/>
          <a:ln w="9525">
            <a:noFill/>
          </a:ln>
        </p:spPr>
        <p:txBody>
          <a:bodyPr wrap="square">
            <a:spAutoFit/>
          </a:bodyPr>
          <a:p>
            <a:pPr>
              <a:spcBef>
                <a:spcPct val="50000"/>
              </a:spcBef>
            </a:pPr>
            <a:r>
              <a:rPr lang="zh-CN" altLang="en-US" sz="2800" b="1" dirty="0">
                <a:latin typeface="华文楷体" panose="02010600040101010101" charset="-122"/>
                <a:ea typeface="华文楷体" panose="02010600040101010101" charset="-122"/>
                <a:cs typeface="华文楷体" panose="02010600040101010101" charset="-122"/>
              </a:rPr>
              <a:t>练习册</a:t>
            </a:r>
            <a:r>
              <a:rPr lang="en-US" altLang="zh-CN" sz="2800" b="1" dirty="0">
                <a:latin typeface="华文楷体" panose="02010600040101010101" charset="-122"/>
                <a:ea typeface="华文楷体" panose="02010600040101010101" charset="-122"/>
                <a:cs typeface="华文楷体" panose="02010600040101010101" charset="-122"/>
              </a:rPr>
              <a:t>P13 </a:t>
            </a:r>
            <a:r>
              <a:rPr lang="zh-CN" altLang="en-US" sz="2800" b="1" dirty="0">
                <a:latin typeface="华文楷体" panose="02010600040101010101" charset="-122"/>
                <a:ea typeface="华文楷体" panose="02010600040101010101" charset="-122"/>
                <a:cs typeface="华文楷体" panose="02010600040101010101" charset="-122"/>
              </a:rPr>
              <a:t>第四大题</a:t>
            </a:r>
            <a:endParaRPr lang="zh-CN" altLang="en-US" sz="2800" b="1" dirty="0">
              <a:latin typeface="华文楷体" panose="02010600040101010101" charset="-122"/>
              <a:ea typeface="华文楷体" panose="02010600040101010101" charset="-122"/>
              <a:cs typeface="华文楷体" panose="0201060004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3" grpId="0"/>
      <p:bldP spid="16" grpId="0"/>
      <p:bldP spid="17"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3943985" y="0"/>
            <a:ext cx="7211695" cy="6922770"/>
          </a:xfrm>
          <a:prstGeom prst="rect">
            <a:avLst/>
          </a:prstGeom>
        </p:spPr>
      </p:pic>
      <p:sp>
        <p:nvSpPr>
          <p:cNvPr id="4" name="文本框 3"/>
          <p:cNvSpPr txBox="1"/>
          <p:nvPr/>
        </p:nvSpPr>
        <p:spPr>
          <a:xfrm>
            <a:off x="895350" y="0"/>
            <a:ext cx="1808480" cy="3046095"/>
          </a:xfrm>
          <a:prstGeom prst="rect">
            <a:avLst/>
          </a:prstGeom>
          <a:noFill/>
        </p:spPr>
        <p:txBody>
          <a:bodyPr wrap="none" rtlCol="0">
            <a:spAutoFit/>
          </a:bodyPr>
          <a:p>
            <a:pPr fontAlgn="auto">
              <a:lnSpc>
                <a:spcPct val="200000"/>
              </a:lnSpc>
            </a:pPr>
            <a:r>
              <a:rPr lang="zh-CN" altLang="en-US" sz="3200" b="1">
                <a:solidFill>
                  <a:srgbClr val="FF0000"/>
                </a:solidFill>
              </a:rPr>
              <a:t>地理环境</a:t>
            </a:r>
            <a:endParaRPr lang="zh-CN" altLang="en-US" sz="3200" b="1">
              <a:solidFill>
                <a:srgbClr val="FF0000"/>
              </a:solidFill>
            </a:endParaRPr>
          </a:p>
          <a:p>
            <a:pPr fontAlgn="auto">
              <a:lnSpc>
                <a:spcPct val="200000"/>
              </a:lnSpc>
            </a:pPr>
            <a:r>
              <a:rPr lang="zh-CN" altLang="en-US" sz="3200" b="1">
                <a:solidFill>
                  <a:srgbClr val="FF0000"/>
                </a:solidFill>
              </a:rPr>
              <a:t>自然位置</a:t>
            </a:r>
            <a:endParaRPr lang="zh-CN" altLang="en-US" sz="3200" b="1">
              <a:solidFill>
                <a:srgbClr val="FF0000"/>
              </a:solidFill>
            </a:endParaRPr>
          </a:p>
          <a:p>
            <a:pPr fontAlgn="auto">
              <a:lnSpc>
                <a:spcPct val="200000"/>
              </a:lnSpc>
            </a:pPr>
            <a:r>
              <a:rPr lang="zh-CN" altLang="en-US" sz="3200" b="1">
                <a:solidFill>
                  <a:srgbClr val="FF0000"/>
                </a:solidFill>
              </a:rPr>
              <a:t>人文环境</a:t>
            </a:r>
            <a:endParaRPr lang="zh-CN" altLang="en-US" sz="3200" b="1">
              <a:solidFill>
                <a:srgbClr val="FF0000"/>
              </a:solidFill>
            </a:endParaRPr>
          </a:p>
        </p:txBody>
      </p:sp>
      <p:sp>
        <p:nvSpPr>
          <p:cNvPr id="24" name="任意多边形 23"/>
          <p:cNvSpPr/>
          <p:nvPr/>
        </p:nvSpPr>
        <p:spPr>
          <a:xfrm>
            <a:off x="5401485" y="2496443"/>
            <a:ext cx="3956378" cy="585983"/>
          </a:xfrm>
          <a:custGeom>
            <a:avLst/>
            <a:gdLst>
              <a:gd name="connsiteX0" fmla="*/ 6164 w 6230"/>
              <a:gd name="connsiteY0" fmla="*/ 825 h 922"/>
              <a:gd name="connsiteX1" fmla="*/ 6092 w 6230"/>
              <a:gd name="connsiteY1" fmla="*/ 716 h 922"/>
              <a:gd name="connsiteX2" fmla="*/ 6110 w 6230"/>
              <a:gd name="connsiteY2" fmla="*/ 607 h 922"/>
              <a:gd name="connsiteX3" fmla="*/ 6210 w 6230"/>
              <a:gd name="connsiteY3" fmla="*/ 498 h 922"/>
              <a:gd name="connsiteX4" fmla="*/ 6228 w 6230"/>
              <a:gd name="connsiteY4" fmla="*/ 388 h 922"/>
              <a:gd name="connsiteX5" fmla="*/ 6192 w 6230"/>
              <a:gd name="connsiteY5" fmla="*/ 279 h 922"/>
              <a:gd name="connsiteX6" fmla="*/ 6101 w 6230"/>
              <a:gd name="connsiteY6" fmla="*/ 170 h 922"/>
              <a:gd name="connsiteX7" fmla="*/ 5992 w 6230"/>
              <a:gd name="connsiteY7" fmla="*/ 198 h 922"/>
              <a:gd name="connsiteX8" fmla="*/ 5883 w 6230"/>
              <a:gd name="connsiteY8" fmla="*/ 270 h 922"/>
              <a:gd name="connsiteX9" fmla="*/ 5773 w 6230"/>
              <a:gd name="connsiteY9" fmla="*/ 325 h 922"/>
              <a:gd name="connsiteX10" fmla="*/ 5664 w 6230"/>
              <a:gd name="connsiteY10" fmla="*/ 325 h 922"/>
              <a:gd name="connsiteX11" fmla="*/ 5555 w 6230"/>
              <a:gd name="connsiteY11" fmla="*/ 298 h 922"/>
              <a:gd name="connsiteX12" fmla="*/ 5536 w 6230"/>
              <a:gd name="connsiteY12" fmla="*/ 235 h 922"/>
              <a:gd name="connsiteX13" fmla="*/ 5436 w 6230"/>
              <a:gd name="connsiteY13" fmla="*/ 126 h 922"/>
              <a:gd name="connsiteX14" fmla="*/ 5309 w 6230"/>
              <a:gd name="connsiteY14" fmla="*/ 7 h 922"/>
              <a:gd name="connsiteX15" fmla="*/ 5118 w 6230"/>
              <a:gd name="connsiteY15" fmla="*/ 16 h 922"/>
              <a:gd name="connsiteX16" fmla="*/ 5009 w 6230"/>
              <a:gd name="connsiteY16" fmla="*/ 34 h 922"/>
              <a:gd name="connsiteX17" fmla="*/ 4972 w 6230"/>
              <a:gd name="connsiteY17" fmla="*/ 143 h 922"/>
              <a:gd name="connsiteX18" fmla="*/ 4972 w 6230"/>
              <a:gd name="connsiteY18" fmla="*/ 252 h 922"/>
              <a:gd name="connsiteX19" fmla="*/ 4972 w 6230"/>
              <a:gd name="connsiteY19" fmla="*/ 361 h 922"/>
              <a:gd name="connsiteX20" fmla="*/ 4982 w 6230"/>
              <a:gd name="connsiteY20" fmla="*/ 470 h 922"/>
              <a:gd name="connsiteX21" fmla="*/ 4927 w 6230"/>
              <a:gd name="connsiteY21" fmla="*/ 579 h 922"/>
              <a:gd name="connsiteX22" fmla="*/ 4818 w 6230"/>
              <a:gd name="connsiteY22" fmla="*/ 643 h 922"/>
              <a:gd name="connsiteX23" fmla="*/ 4709 w 6230"/>
              <a:gd name="connsiteY23" fmla="*/ 698 h 922"/>
              <a:gd name="connsiteX24" fmla="*/ 4600 w 6230"/>
              <a:gd name="connsiteY24" fmla="*/ 761 h 922"/>
              <a:gd name="connsiteX25" fmla="*/ 4491 w 6230"/>
              <a:gd name="connsiteY25" fmla="*/ 798 h 922"/>
              <a:gd name="connsiteX26" fmla="*/ 4382 w 6230"/>
              <a:gd name="connsiteY26" fmla="*/ 798 h 922"/>
              <a:gd name="connsiteX27" fmla="*/ 4272 w 6230"/>
              <a:gd name="connsiteY27" fmla="*/ 779 h 922"/>
              <a:gd name="connsiteX28" fmla="*/ 4163 w 6230"/>
              <a:gd name="connsiteY28" fmla="*/ 752 h 922"/>
              <a:gd name="connsiteX29" fmla="*/ 4054 w 6230"/>
              <a:gd name="connsiteY29" fmla="*/ 752 h 922"/>
              <a:gd name="connsiteX30" fmla="*/ 3945 w 6230"/>
              <a:gd name="connsiteY30" fmla="*/ 752 h 922"/>
              <a:gd name="connsiteX31" fmla="*/ 3863 w 6230"/>
              <a:gd name="connsiteY31" fmla="*/ 634 h 922"/>
              <a:gd name="connsiteX32" fmla="*/ 3663 w 6230"/>
              <a:gd name="connsiteY32" fmla="*/ 588 h 922"/>
              <a:gd name="connsiteX33" fmla="*/ 3627 w 6230"/>
              <a:gd name="connsiteY33" fmla="*/ 770 h 922"/>
              <a:gd name="connsiteX34" fmla="*/ 3518 w 6230"/>
              <a:gd name="connsiteY34" fmla="*/ 852 h 922"/>
              <a:gd name="connsiteX35" fmla="*/ 3409 w 6230"/>
              <a:gd name="connsiteY35" fmla="*/ 888 h 922"/>
              <a:gd name="connsiteX36" fmla="*/ 3319 w 6230"/>
              <a:gd name="connsiteY36" fmla="*/ 762 h 922"/>
              <a:gd name="connsiteX37" fmla="*/ 3182 w 6230"/>
              <a:gd name="connsiteY37" fmla="*/ 788 h 922"/>
              <a:gd name="connsiteX38" fmla="*/ 3082 w 6230"/>
              <a:gd name="connsiteY38" fmla="*/ 843 h 922"/>
              <a:gd name="connsiteX39" fmla="*/ 2972 w 6230"/>
              <a:gd name="connsiteY39" fmla="*/ 852 h 922"/>
              <a:gd name="connsiteX40" fmla="*/ 2863 w 6230"/>
              <a:gd name="connsiteY40" fmla="*/ 898 h 922"/>
              <a:gd name="connsiteX41" fmla="*/ 2754 w 6230"/>
              <a:gd name="connsiteY41" fmla="*/ 916 h 922"/>
              <a:gd name="connsiteX42" fmla="*/ 2663 w 6230"/>
              <a:gd name="connsiteY42" fmla="*/ 807 h 922"/>
              <a:gd name="connsiteX43" fmla="*/ 2554 w 6230"/>
              <a:gd name="connsiteY43" fmla="*/ 725 h 922"/>
              <a:gd name="connsiteX44" fmla="*/ 2383 w 6230"/>
              <a:gd name="connsiteY44" fmla="*/ 699 h 922"/>
              <a:gd name="connsiteX45" fmla="*/ 2336 w 6230"/>
              <a:gd name="connsiteY45" fmla="*/ 616 h 922"/>
              <a:gd name="connsiteX46" fmla="*/ 2227 w 6230"/>
              <a:gd name="connsiteY46" fmla="*/ 525 h 922"/>
              <a:gd name="connsiteX47" fmla="*/ 2191 w 6230"/>
              <a:gd name="connsiteY47" fmla="*/ 416 h 922"/>
              <a:gd name="connsiteX48" fmla="*/ 2082 w 6230"/>
              <a:gd name="connsiteY48" fmla="*/ 325 h 922"/>
              <a:gd name="connsiteX49" fmla="*/ 1972 w 6230"/>
              <a:gd name="connsiteY49" fmla="*/ 279 h 922"/>
              <a:gd name="connsiteX50" fmla="*/ 1863 w 6230"/>
              <a:gd name="connsiteY50" fmla="*/ 216 h 922"/>
              <a:gd name="connsiteX51" fmla="*/ 1754 w 6230"/>
              <a:gd name="connsiteY51" fmla="*/ 170 h 922"/>
              <a:gd name="connsiteX52" fmla="*/ 1645 w 6230"/>
              <a:gd name="connsiteY52" fmla="*/ 116 h 922"/>
              <a:gd name="connsiteX53" fmla="*/ 1536 w 6230"/>
              <a:gd name="connsiteY53" fmla="*/ 70 h 922"/>
              <a:gd name="connsiteX54" fmla="*/ 1427 w 6230"/>
              <a:gd name="connsiteY54" fmla="*/ 52 h 922"/>
              <a:gd name="connsiteX55" fmla="*/ 1318 w 6230"/>
              <a:gd name="connsiteY55" fmla="*/ 70 h 922"/>
              <a:gd name="connsiteX56" fmla="*/ 1209 w 6230"/>
              <a:gd name="connsiteY56" fmla="*/ 98 h 922"/>
              <a:gd name="connsiteX57" fmla="*/ 1145 w 6230"/>
              <a:gd name="connsiteY57" fmla="*/ 207 h 922"/>
              <a:gd name="connsiteX58" fmla="*/ 1072 w 6230"/>
              <a:gd name="connsiteY58" fmla="*/ 316 h 922"/>
              <a:gd name="connsiteX59" fmla="*/ 1072 w 6230"/>
              <a:gd name="connsiteY59" fmla="*/ 425 h 922"/>
              <a:gd name="connsiteX60" fmla="*/ 992 w 6230"/>
              <a:gd name="connsiteY60" fmla="*/ 399 h 922"/>
              <a:gd name="connsiteX61" fmla="*/ 909 w 6230"/>
              <a:gd name="connsiteY61" fmla="*/ 470 h 922"/>
              <a:gd name="connsiteX62" fmla="*/ 809 w 6230"/>
              <a:gd name="connsiteY62" fmla="*/ 361 h 922"/>
              <a:gd name="connsiteX63" fmla="*/ 709 w 6230"/>
              <a:gd name="connsiteY63" fmla="*/ 252 h 922"/>
              <a:gd name="connsiteX64" fmla="*/ 600 w 6230"/>
              <a:gd name="connsiteY64" fmla="*/ 170 h 922"/>
              <a:gd name="connsiteX65" fmla="*/ 491 w 6230"/>
              <a:gd name="connsiteY65" fmla="*/ 125 h 922"/>
              <a:gd name="connsiteX66" fmla="*/ 382 w 6230"/>
              <a:gd name="connsiteY66" fmla="*/ 79 h 922"/>
              <a:gd name="connsiteX67" fmla="*/ 272 w 6230"/>
              <a:gd name="connsiteY67" fmla="*/ 70 h 922"/>
              <a:gd name="connsiteX68" fmla="*/ 163 w 6230"/>
              <a:gd name="connsiteY68" fmla="*/ 79 h 922"/>
              <a:gd name="connsiteX69" fmla="*/ 54 w 6230"/>
              <a:gd name="connsiteY69" fmla="*/ 161 h 922"/>
              <a:gd name="connsiteX70" fmla="*/ 0 w 6230"/>
              <a:gd name="connsiteY70" fmla="*/ 270 h 922"/>
              <a:gd name="connsiteX71" fmla="*/ 45 w 6230"/>
              <a:gd name="connsiteY71" fmla="*/ 379 h 922"/>
              <a:gd name="connsiteX72" fmla="*/ 36 w 6230"/>
              <a:gd name="connsiteY72" fmla="*/ 488 h 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231" h="923">
                <a:moveTo>
                  <a:pt x="6164" y="825"/>
                </a:moveTo>
                <a:cubicBezTo>
                  <a:pt x="6149" y="805"/>
                  <a:pt x="6103" y="760"/>
                  <a:pt x="6092" y="716"/>
                </a:cubicBezTo>
                <a:cubicBezTo>
                  <a:pt x="6081" y="672"/>
                  <a:pt x="6086" y="651"/>
                  <a:pt x="6110" y="607"/>
                </a:cubicBezTo>
                <a:cubicBezTo>
                  <a:pt x="6134" y="563"/>
                  <a:pt x="6186" y="542"/>
                  <a:pt x="6210" y="498"/>
                </a:cubicBezTo>
                <a:cubicBezTo>
                  <a:pt x="6234" y="454"/>
                  <a:pt x="6232" y="432"/>
                  <a:pt x="6228" y="388"/>
                </a:cubicBezTo>
                <a:cubicBezTo>
                  <a:pt x="6224" y="344"/>
                  <a:pt x="6217" y="323"/>
                  <a:pt x="6192" y="279"/>
                </a:cubicBezTo>
                <a:cubicBezTo>
                  <a:pt x="6167" y="235"/>
                  <a:pt x="6141" y="186"/>
                  <a:pt x="6101" y="170"/>
                </a:cubicBezTo>
                <a:cubicBezTo>
                  <a:pt x="6061" y="154"/>
                  <a:pt x="6036" y="178"/>
                  <a:pt x="5992" y="198"/>
                </a:cubicBezTo>
                <a:cubicBezTo>
                  <a:pt x="5948" y="218"/>
                  <a:pt x="5927" y="245"/>
                  <a:pt x="5883" y="270"/>
                </a:cubicBezTo>
                <a:cubicBezTo>
                  <a:pt x="5839" y="295"/>
                  <a:pt x="5817" y="314"/>
                  <a:pt x="5773" y="325"/>
                </a:cubicBezTo>
                <a:cubicBezTo>
                  <a:pt x="5729" y="336"/>
                  <a:pt x="5708" y="330"/>
                  <a:pt x="5664" y="325"/>
                </a:cubicBezTo>
                <a:cubicBezTo>
                  <a:pt x="5620" y="320"/>
                  <a:pt x="5599" y="322"/>
                  <a:pt x="5555" y="298"/>
                </a:cubicBezTo>
                <a:cubicBezTo>
                  <a:pt x="5510" y="274"/>
                  <a:pt x="5580" y="270"/>
                  <a:pt x="5536" y="235"/>
                </a:cubicBezTo>
                <a:cubicBezTo>
                  <a:pt x="5492" y="200"/>
                  <a:pt x="5480" y="155"/>
                  <a:pt x="5436" y="126"/>
                </a:cubicBezTo>
                <a:cubicBezTo>
                  <a:pt x="5392" y="97"/>
                  <a:pt x="5353" y="29"/>
                  <a:pt x="5309" y="7"/>
                </a:cubicBezTo>
                <a:cubicBezTo>
                  <a:pt x="5265" y="-15"/>
                  <a:pt x="5162" y="21"/>
                  <a:pt x="5118" y="16"/>
                </a:cubicBezTo>
                <a:cubicBezTo>
                  <a:pt x="5074" y="11"/>
                  <a:pt x="5038" y="9"/>
                  <a:pt x="5009" y="34"/>
                </a:cubicBezTo>
                <a:cubicBezTo>
                  <a:pt x="4980" y="59"/>
                  <a:pt x="4979" y="99"/>
                  <a:pt x="4972" y="143"/>
                </a:cubicBezTo>
                <a:cubicBezTo>
                  <a:pt x="4965" y="187"/>
                  <a:pt x="4972" y="208"/>
                  <a:pt x="4972" y="252"/>
                </a:cubicBezTo>
                <a:cubicBezTo>
                  <a:pt x="4972" y="296"/>
                  <a:pt x="4970" y="317"/>
                  <a:pt x="4972" y="361"/>
                </a:cubicBezTo>
                <a:cubicBezTo>
                  <a:pt x="4974" y="405"/>
                  <a:pt x="4991" y="426"/>
                  <a:pt x="4982" y="470"/>
                </a:cubicBezTo>
                <a:cubicBezTo>
                  <a:pt x="4973" y="514"/>
                  <a:pt x="4960" y="544"/>
                  <a:pt x="4927" y="579"/>
                </a:cubicBezTo>
                <a:cubicBezTo>
                  <a:pt x="4894" y="614"/>
                  <a:pt x="4862" y="619"/>
                  <a:pt x="4818" y="643"/>
                </a:cubicBezTo>
                <a:cubicBezTo>
                  <a:pt x="4774" y="667"/>
                  <a:pt x="4753" y="674"/>
                  <a:pt x="4709" y="698"/>
                </a:cubicBezTo>
                <a:cubicBezTo>
                  <a:pt x="4665" y="722"/>
                  <a:pt x="4644" y="741"/>
                  <a:pt x="4600" y="761"/>
                </a:cubicBezTo>
                <a:cubicBezTo>
                  <a:pt x="4556" y="781"/>
                  <a:pt x="4535" y="791"/>
                  <a:pt x="4491" y="798"/>
                </a:cubicBezTo>
                <a:cubicBezTo>
                  <a:pt x="4447" y="805"/>
                  <a:pt x="4426" y="802"/>
                  <a:pt x="4382" y="798"/>
                </a:cubicBezTo>
                <a:cubicBezTo>
                  <a:pt x="4338" y="794"/>
                  <a:pt x="4316" y="788"/>
                  <a:pt x="4272" y="779"/>
                </a:cubicBezTo>
                <a:cubicBezTo>
                  <a:pt x="4228" y="770"/>
                  <a:pt x="4207" y="757"/>
                  <a:pt x="4163" y="752"/>
                </a:cubicBezTo>
                <a:cubicBezTo>
                  <a:pt x="4119" y="747"/>
                  <a:pt x="4098" y="752"/>
                  <a:pt x="4054" y="752"/>
                </a:cubicBezTo>
                <a:cubicBezTo>
                  <a:pt x="4010" y="752"/>
                  <a:pt x="3989" y="761"/>
                  <a:pt x="3945" y="752"/>
                </a:cubicBezTo>
                <a:cubicBezTo>
                  <a:pt x="3901" y="743"/>
                  <a:pt x="3907" y="652"/>
                  <a:pt x="3863" y="634"/>
                </a:cubicBezTo>
                <a:cubicBezTo>
                  <a:pt x="3819" y="616"/>
                  <a:pt x="3705" y="575"/>
                  <a:pt x="3663" y="588"/>
                </a:cubicBezTo>
                <a:cubicBezTo>
                  <a:pt x="3621" y="601"/>
                  <a:pt x="3669" y="732"/>
                  <a:pt x="3627" y="770"/>
                </a:cubicBezTo>
                <a:cubicBezTo>
                  <a:pt x="3585" y="808"/>
                  <a:pt x="3562" y="828"/>
                  <a:pt x="3518" y="852"/>
                </a:cubicBezTo>
                <a:cubicBezTo>
                  <a:pt x="3474" y="876"/>
                  <a:pt x="3453" y="884"/>
                  <a:pt x="3409" y="888"/>
                </a:cubicBezTo>
                <a:cubicBezTo>
                  <a:pt x="3365" y="892"/>
                  <a:pt x="3363" y="769"/>
                  <a:pt x="3319" y="762"/>
                </a:cubicBezTo>
                <a:cubicBezTo>
                  <a:pt x="3275" y="755"/>
                  <a:pt x="3226" y="793"/>
                  <a:pt x="3182" y="788"/>
                </a:cubicBezTo>
                <a:cubicBezTo>
                  <a:pt x="3138" y="783"/>
                  <a:pt x="3126" y="843"/>
                  <a:pt x="3082" y="843"/>
                </a:cubicBezTo>
                <a:cubicBezTo>
                  <a:pt x="3038" y="843"/>
                  <a:pt x="3016" y="841"/>
                  <a:pt x="2972" y="852"/>
                </a:cubicBezTo>
                <a:cubicBezTo>
                  <a:pt x="2928" y="863"/>
                  <a:pt x="2907" y="885"/>
                  <a:pt x="2863" y="898"/>
                </a:cubicBezTo>
                <a:cubicBezTo>
                  <a:pt x="2819" y="911"/>
                  <a:pt x="2794" y="934"/>
                  <a:pt x="2754" y="916"/>
                </a:cubicBezTo>
                <a:cubicBezTo>
                  <a:pt x="2714" y="898"/>
                  <a:pt x="2703" y="845"/>
                  <a:pt x="2663" y="807"/>
                </a:cubicBezTo>
                <a:cubicBezTo>
                  <a:pt x="2623" y="769"/>
                  <a:pt x="2598" y="749"/>
                  <a:pt x="2554" y="725"/>
                </a:cubicBezTo>
                <a:cubicBezTo>
                  <a:pt x="2510" y="701"/>
                  <a:pt x="2427" y="721"/>
                  <a:pt x="2383" y="699"/>
                </a:cubicBezTo>
                <a:cubicBezTo>
                  <a:pt x="2339" y="677"/>
                  <a:pt x="2380" y="649"/>
                  <a:pt x="2336" y="616"/>
                </a:cubicBezTo>
                <a:cubicBezTo>
                  <a:pt x="2292" y="583"/>
                  <a:pt x="2256" y="565"/>
                  <a:pt x="2227" y="525"/>
                </a:cubicBezTo>
                <a:cubicBezTo>
                  <a:pt x="2198" y="485"/>
                  <a:pt x="2220" y="456"/>
                  <a:pt x="2191" y="416"/>
                </a:cubicBezTo>
                <a:cubicBezTo>
                  <a:pt x="2162" y="376"/>
                  <a:pt x="2126" y="352"/>
                  <a:pt x="2082" y="325"/>
                </a:cubicBezTo>
                <a:cubicBezTo>
                  <a:pt x="2038" y="298"/>
                  <a:pt x="2016" y="301"/>
                  <a:pt x="1972" y="279"/>
                </a:cubicBezTo>
                <a:cubicBezTo>
                  <a:pt x="1928" y="257"/>
                  <a:pt x="1907" y="238"/>
                  <a:pt x="1863" y="216"/>
                </a:cubicBezTo>
                <a:cubicBezTo>
                  <a:pt x="1819" y="194"/>
                  <a:pt x="1798" y="190"/>
                  <a:pt x="1754" y="170"/>
                </a:cubicBezTo>
                <a:cubicBezTo>
                  <a:pt x="1710" y="150"/>
                  <a:pt x="1689" y="136"/>
                  <a:pt x="1645" y="116"/>
                </a:cubicBezTo>
                <a:cubicBezTo>
                  <a:pt x="1601" y="96"/>
                  <a:pt x="1580" y="83"/>
                  <a:pt x="1536" y="70"/>
                </a:cubicBezTo>
                <a:cubicBezTo>
                  <a:pt x="1492" y="57"/>
                  <a:pt x="1471" y="52"/>
                  <a:pt x="1427" y="52"/>
                </a:cubicBezTo>
                <a:cubicBezTo>
                  <a:pt x="1383" y="52"/>
                  <a:pt x="1362" y="61"/>
                  <a:pt x="1318" y="70"/>
                </a:cubicBezTo>
                <a:cubicBezTo>
                  <a:pt x="1274" y="79"/>
                  <a:pt x="1244" y="71"/>
                  <a:pt x="1209" y="98"/>
                </a:cubicBezTo>
                <a:cubicBezTo>
                  <a:pt x="1174" y="125"/>
                  <a:pt x="1172" y="163"/>
                  <a:pt x="1145" y="207"/>
                </a:cubicBezTo>
                <a:cubicBezTo>
                  <a:pt x="1118" y="251"/>
                  <a:pt x="1087" y="272"/>
                  <a:pt x="1072" y="316"/>
                </a:cubicBezTo>
                <a:cubicBezTo>
                  <a:pt x="1057" y="360"/>
                  <a:pt x="1083" y="381"/>
                  <a:pt x="1072" y="425"/>
                </a:cubicBezTo>
                <a:cubicBezTo>
                  <a:pt x="1061" y="469"/>
                  <a:pt x="1025" y="390"/>
                  <a:pt x="992" y="399"/>
                </a:cubicBezTo>
                <a:cubicBezTo>
                  <a:pt x="959" y="408"/>
                  <a:pt x="951" y="505"/>
                  <a:pt x="909" y="470"/>
                </a:cubicBezTo>
                <a:cubicBezTo>
                  <a:pt x="867" y="435"/>
                  <a:pt x="849" y="405"/>
                  <a:pt x="809" y="361"/>
                </a:cubicBezTo>
                <a:cubicBezTo>
                  <a:pt x="769" y="317"/>
                  <a:pt x="751" y="290"/>
                  <a:pt x="709" y="252"/>
                </a:cubicBezTo>
                <a:cubicBezTo>
                  <a:pt x="667" y="214"/>
                  <a:pt x="644" y="195"/>
                  <a:pt x="600" y="170"/>
                </a:cubicBezTo>
                <a:cubicBezTo>
                  <a:pt x="556" y="145"/>
                  <a:pt x="535" y="143"/>
                  <a:pt x="491" y="125"/>
                </a:cubicBezTo>
                <a:cubicBezTo>
                  <a:pt x="447" y="107"/>
                  <a:pt x="426" y="90"/>
                  <a:pt x="382" y="79"/>
                </a:cubicBezTo>
                <a:cubicBezTo>
                  <a:pt x="338" y="68"/>
                  <a:pt x="316" y="70"/>
                  <a:pt x="272" y="70"/>
                </a:cubicBezTo>
                <a:cubicBezTo>
                  <a:pt x="228" y="70"/>
                  <a:pt x="207" y="61"/>
                  <a:pt x="163" y="79"/>
                </a:cubicBezTo>
                <a:cubicBezTo>
                  <a:pt x="119" y="97"/>
                  <a:pt x="87" y="123"/>
                  <a:pt x="54" y="161"/>
                </a:cubicBezTo>
                <a:cubicBezTo>
                  <a:pt x="21" y="199"/>
                  <a:pt x="2" y="226"/>
                  <a:pt x="0" y="270"/>
                </a:cubicBezTo>
                <a:cubicBezTo>
                  <a:pt x="-2" y="314"/>
                  <a:pt x="38" y="335"/>
                  <a:pt x="45" y="379"/>
                </a:cubicBezTo>
                <a:cubicBezTo>
                  <a:pt x="52" y="423"/>
                  <a:pt x="39" y="468"/>
                  <a:pt x="36" y="48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任意多边形 24"/>
          <p:cNvSpPr/>
          <p:nvPr/>
        </p:nvSpPr>
        <p:spPr>
          <a:xfrm>
            <a:off x="4997450" y="2773045"/>
            <a:ext cx="254000" cy="403860"/>
          </a:xfrm>
          <a:custGeom>
            <a:avLst/>
            <a:gdLst>
              <a:gd name="connisteX0" fmla="*/ 0 w 254000"/>
              <a:gd name="connsiteY0" fmla="*/ 0 h 403860"/>
              <a:gd name="connisteX1" fmla="*/ 69215 w 254000"/>
              <a:gd name="connsiteY1" fmla="*/ 57785 h 403860"/>
              <a:gd name="connisteX2" fmla="*/ 121285 w 254000"/>
              <a:gd name="connsiteY2" fmla="*/ 127000 h 403860"/>
              <a:gd name="connisteX3" fmla="*/ 161925 w 254000"/>
              <a:gd name="connsiteY3" fmla="*/ 196215 h 403860"/>
              <a:gd name="connisteX4" fmla="*/ 196215 w 254000"/>
              <a:gd name="connsiteY4" fmla="*/ 265430 h 403860"/>
              <a:gd name="connisteX5" fmla="*/ 219710 w 254000"/>
              <a:gd name="connsiteY5" fmla="*/ 334645 h 403860"/>
              <a:gd name="connisteX6" fmla="*/ 254000 w 254000"/>
              <a:gd name="connsiteY6" fmla="*/ 403860 h 40386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254000" h="403860">
                <a:moveTo>
                  <a:pt x="0" y="0"/>
                </a:moveTo>
                <a:cubicBezTo>
                  <a:pt x="12700" y="10160"/>
                  <a:pt x="45085" y="32385"/>
                  <a:pt x="69215" y="57785"/>
                </a:cubicBezTo>
                <a:cubicBezTo>
                  <a:pt x="93345" y="83185"/>
                  <a:pt x="102870" y="99060"/>
                  <a:pt x="121285" y="127000"/>
                </a:cubicBezTo>
                <a:cubicBezTo>
                  <a:pt x="139700" y="154940"/>
                  <a:pt x="146685" y="168275"/>
                  <a:pt x="161925" y="196215"/>
                </a:cubicBezTo>
                <a:cubicBezTo>
                  <a:pt x="177165" y="224155"/>
                  <a:pt x="184785" y="237490"/>
                  <a:pt x="196215" y="265430"/>
                </a:cubicBezTo>
                <a:cubicBezTo>
                  <a:pt x="207645" y="293370"/>
                  <a:pt x="208280" y="306705"/>
                  <a:pt x="219710" y="334645"/>
                </a:cubicBezTo>
                <a:cubicBezTo>
                  <a:pt x="231140" y="362585"/>
                  <a:pt x="247650" y="391160"/>
                  <a:pt x="254000" y="40386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任意多边形 26"/>
          <p:cNvSpPr/>
          <p:nvPr/>
        </p:nvSpPr>
        <p:spPr>
          <a:xfrm>
            <a:off x="5551805" y="3081655"/>
            <a:ext cx="1696720" cy="1405890"/>
          </a:xfrm>
          <a:custGeom>
            <a:avLst/>
            <a:gdLst>
              <a:gd name="connsiteX0" fmla="*/ 2672 w 2672"/>
              <a:gd name="connsiteY0" fmla="*/ 0 h 2214"/>
              <a:gd name="connsiteX1" fmla="*/ 2561 w 2672"/>
              <a:gd name="connsiteY1" fmla="*/ 56 h 2214"/>
              <a:gd name="connsiteX2" fmla="*/ 2496 w 2672"/>
              <a:gd name="connsiteY2" fmla="*/ 168 h 2214"/>
              <a:gd name="connsiteX3" fmla="*/ 2384 w 2672"/>
              <a:gd name="connsiteY3" fmla="*/ 233 h 2214"/>
              <a:gd name="connsiteX4" fmla="*/ 2273 w 2672"/>
              <a:gd name="connsiteY4" fmla="*/ 233 h 2214"/>
              <a:gd name="connsiteX5" fmla="*/ 2227 w 2672"/>
              <a:gd name="connsiteY5" fmla="*/ 345 h 2214"/>
              <a:gd name="connsiteX6" fmla="*/ 2116 w 2672"/>
              <a:gd name="connsiteY6" fmla="*/ 363 h 2214"/>
              <a:gd name="connsiteX7" fmla="*/ 2060 w 2672"/>
              <a:gd name="connsiteY7" fmla="*/ 475 h 2214"/>
              <a:gd name="connsiteX8" fmla="*/ 2060 w 2672"/>
              <a:gd name="connsiteY8" fmla="*/ 586 h 2214"/>
              <a:gd name="connsiteX9" fmla="*/ 2060 w 2672"/>
              <a:gd name="connsiteY9" fmla="*/ 698 h 2214"/>
              <a:gd name="connsiteX10" fmla="*/ 1948 w 2672"/>
              <a:gd name="connsiteY10" fmla="*/ 754 h 2214"/>
              <a:gd name="connsiteX11" fmla="*/ 1837 w 2672"/>
              <a:gd name="connsiteY11" fmla="*/ 800 h 2214"/>
              <a:gd name="connsiteX12" fmla="*/ 1726 w 2672"/>
              <a:gd name="connsiteY12" fmla="*/ 856 h 2214"/>
              <a:gd name="connsiteX13" fmla="*/ 1615 w 2672"/>
              <a:gd name="connsiteY13" fmla="*/ 884 h 2214"/>
              <a:gd name="connsiteX14" fmla="*/ 1503 w 2672"/>
              <a:gd name="connsiteY14" fmla="*/ 902 h 2214"/>
              <a:gd name="connsiteX15" fmla="*/ 1411 w 2672"/>
              <a:gd name="connsiteY15" fmla="*/ 1014 h 2214"/>
              <a:gd name="connsiteX16" fmla="*/ 1513 w 2672"/>
              <a:gd name="connsiteY16" fmla="*/ 1125 h 2214"/>
              <a:gd name="connsiteX17" fmla="*/ 1466 w 2672"/>
              <a:gd name="connsiteY17" fmla="*/ 1237 h 2214"/>
              <a:gd name="connsiteX18" fmla="*/ 1354 w 2672"/>
              <a:gd name="connsiteY18" fmla="*/ 1312 h 2214"/>
              <a:gd name="connsiteX19" fmla="*/ 1243 w 2672"/>
              <a:gd name="connsiteY19" fmla="*/ 1246 h 2214"/>
              <a:gd name="connsiteX20" fmla="*/ 1179 w 2672"/>
              <a:gd name="connsiteY20" fmla="*/ 1359 h 2214"/>
              <a:gd name="connsiteX21" fmla="*/ 1132 w 2672"/>
              <a:gd name="connsiteY21" fmla="*/ 1470 h 2214"/>
              <a:gd name="connsiteX22" fmla="*/ 1021 w 2672"/>
              <a:gd name="connsiteY22" fmla="*/ 1544 h 2214"/>
              <a:gd name="connsiteX23" fmla="*/ 909 w 2672"/>
              <a:gd name="connsiteY23" fmla="*/ 1591 h 2214"/>
              <a:gd name="connsiteX24" fmla="*/ 807 w 2672"/>
              <a:gd name="connsiteY24" fmla="*/ 1702 h 2214"/>
              <a:gd name="connsiteX25" fmla="*/ 696 w 2672"/>
              <a:gd name="connsiteY25" fmla="*/ 1730 h 2214"/>
              <a:gd name="connsiteX26" fmla="*/ 585 w 2672"/>
              <a:gd name="connsiteY26" fmla="*/ 1748 h 2214"/>
              <a:gd name="connsiteX27" fmla="*/ 546 w 2672"/>
              <a:gd name="connsiteY27" fmla="*/ 1841 h 2214"/>
              <a:gd name="connsiteX28" fmla="*/ 362 w 2672"/>
              <a:gd name="connsiteY28" fmla="*/ 1860 h 2214"/>
              <a:gd name="connsiteX29" fmla="*/ 251 w 2672"/>
              <a:gd name="connsiteY29" fmla="*/ 1805 h 2214"/>
              <a:gd name="connsiteX30" fmla="*/ 139 w 2672"/>
              <a:gd name="connsiteY30" fmla="*/ 1805 h 2214"/>
              <a:gd name="connsiteX31" fmla="*/ 167 w 2672"/>
              <a:gd name="connsiteY31" fmla="*/ 1898 h 2214"/>
              <a:gd name="connsiteX32" fmla="*/ 195 w 2672"/>
              <a:gd name="connsiteY32" fmla="*/ 2000 h 2214"/>
              <a:gd name="connsiteX33" fmla="*/ 195 w 2672"/>
              <a:gd name="connsiteY33" fmla="*/ 2102 h 2214"/>
              <a:gd name="connsiteX34" fmla="*/ 111 w 2672"/>
              <a:gd name="connsiteY34" fmla="*/ 2037 h 2214"/>
              <a:gd name="connsiteX35" fmla="*/ 0 w 2672"/>
              <a:gd name="connsiteY35" fmla="*/ 2214 h 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72" h="2214">
                <a:moveTo>
                  <a:pt x="2672" y="0"/>
                </a:moveTo>
                <a:cubicBezTo>
                  <a:pt x="2651" y="9"/>
                  <a:pt x="2595" y="23"/>
                  <a:pt x="2561" y="56"/>
                </a:cubicBezTo>
                <a:cubicBezTo>
                  <a:pt x="2526" y="90"/>
                  <a:pt x="2532" y="132"/>
                  <a:pt x="2496" y="168"/>
                </a:cubicBezTo>
                <a:cubicBezTo>
                  <a:pt x="2461" y="204"/>
                  <a:pt x="2429" y="220"/>
                  <a:pt x="2384" y="233"/>
                </a:cubicBezTo>
                <a:cubicBezTo>
                  <a:pt x="2339" y="247"/>
                  <a:pt x="2305" y="211"/>
                  <a:pt x="2273" y="233"/>
                </a:cubicBezTo>
                <a:cubicBezTo>
                  <a:pt x="2241" y="256"/>
                  <a:pt x="2259" y="319"/>
                  <a:pt x="2227" y="345"/>
                </a:cubicBezTo>
                <a:cubicBezTo>
                  <a:pt x="2195" y="370"/>
                  <a:pt x="2149" y="338"/>
                  <a:pt x="2116" y="363"/>
                </a:cubicBezTo>
                <a:cubicBezTo>
                  <a:pt x="2082" y="389"/>
                  <a:pt x="2071" y="430"/>
                  <a:pt x="2060" y="475"/>
                </a:cubicBezTo>
                <a:cubicBezTo>
                  <a:pt x="2048" y="520"/>
                  <a:pt x="2060" y="541"/>
                  <a:pt x="2060" y="586"/>
                </a:cubicBezTo>
                <a:cubicBezTo>
                  <a:pt x="2060" y="631"/>
                  <a:pt x="2082" y="664"/>
                  <a:pt x="2060" y="698"/>
                </a:cubicBezTo>
                <a:cubicBezTo>
                  <a:pt x="2037" y="732"/>
                  <a:pt x="1993" y="734"/>
                  <a:pt x="1948" y="754"/>
                </a:cubicBezTo>
                <a:cubicBezTo>
                  <a:pt x="1903" y="774"/>
                  <a:pt x="1882" y="780"/>
                  <a:pt x="1837" y="800"/>
                </a:cubicBezTo>
                <a:cubicBezTo>
                  <a:pt x="1792" y="821"/>
                  <a:pt x="1771" y="840"/>
                  <a:pt x="1726" y="856"/>
                </a:cubicBezTo>
                <a:cubicBezTo>
                  <a:pt x="1681" y="873"/>
                  <a:pt x="1660" y="875"/>
                  <a:pt x="1615" y="884"/>
                </a:cubicBezTo>
                <a:cubicBezTo>
                  <a:pt x="1570" y="893"/>
                  <a:pt x="1544" y="877"/>
                  <a:pt x="1503" y="902"/>
                </a:cubicBezTo>
                <a:cubicBezTo>
                  <a:pt x="1463" y="928"/>
                  <a:pt x="1408" y="969"/>
                  <a:pt x="1411" y="1014"/>
                </a:cubicBezTo>
                <a:cubicBezTo>
                  <a:pt x="1413" y="1059"/>
                  <a:pt x="1501" y="1080"/>
                  <a:pt x="1513" y="1125"/>
                </a:cubicBezTo>
                <a:cubicBezTo>
                  <a:pt x="1524" y="1170"/>
                  <a:pt x="1497" y="1200"/>
                  <a:pt x="1466" y="1237"/>
                </a:cubicBezTo>
                <a:cubicBezTo>
                  <a:pt x="1434" y="1274"/>
                  <a:pt x="1399" y="1310"/>
                  <a:pt x="1354" y="1312"/>
                </a:cubicBezTo>
                <a:cubicBezTo>
                  <a:pt x="1309" y="1314"/>
                  <a:pt x="1278" y="1237"/>
                  <a:pt x="1243" y="1246"/>
                </a:cubicBezTo>
                <a:cubicBezTo>
                  <a:pt x="1208" y="1255"/>
                  <a:pt x="1201" y="1314"/>
                  <a:pt x="1179" y="1359"/>
                </a:cubicBezTo>
                <a:cubicBezTo>
                  <a:pt x="1156" y="1404"/>
                  <a:pt x="1164" y="1433"/>
                  <a:pt x="1132" y="1470"/>
                </a:cubicBezTo>
                <a:cubicBezTo>
                  <a:pt x="1100" y="1507"/>
                  <a:pt x="1066" y="1519"/>
                  <a:pt x="1021" y="1544"/>
                </a:cubicBezTo>
                <a:cubicBezTo>
                  <a:pt x="976" y="1568"/>
                  <a:pt x="952" y="1559"/>
                  <a:pt x="909" y="1591"/>
                </a:cubicBezTo>
                <a:cubicBezTo>
                  <a:pt x="867" y="1623"/>
                  <a:pt x="850" y="1675"/>
                  <a:pt x="807" y="1702"/>
                </a:cubicBezTo>
                <a:cubicBezTo>
                  <a:pt x="764" y="1730"/>
                  <a:pt x="741" y="1721"/>
                  <a:pt x="696" y="1730"/>
                </a:cubicBezTo>
                <a:cubicBezTo>
                  <a:pt x="651" y="1739"/>
                  <a:pt x="630" y="1726"/>
                  <a:pt x="585" y="1748"/>
                </a:cubicBezTo>
                <a:cubicBezTo>
                  <a:pt x="540" y="1771"/>
                  <a:pt x="590" y="1818"/>
                  <a:pt x="546" y="1841"/>
                </a:cubicBezTo>
                <a:cubicBezTo>
                  <a:pt x="501" y="1863"/>
                  <a:pt x="407" y="1867"/>
                  <a:pt x="362" y="1860"/>
                </a:cubicBezTo>
                <a:cubicBezTo>
                  <a:pt x="317" y="1853"/>
                  <a:pt x="296" y="1816"/>
                  <a:pt x="251" y="1805"/>
                </a:cubicBezTo>
                <a:cubicBezTo>
                  <a:pt x="206" y="1794"/>
                  <a:pt x="182" y="1780"/>
                  <a:pt x="139" y="1805"/>
                </a:cubicBezTo>
                <a:cubicBezTo>
                  <a:pt x="96" y="1829"/>
                  <a:pt x="179" y="1852"/>
                  <a:pt x="167" y="1898"/>
                </a:cubicBezTo>
                <a:cubicBezTo>
                  <a:pt x="156" y="1944"/>
                  <a:pt x="163" y="1964"/>
                  <a:pt x="195" y="2000"/>
                </a:cubicBezTo>
                <a:cubicBezTo>
                  <a:pt x="227" y="2036"/>
                  <a:pt x="184" y="2067"/>
                  <a:pt x="195" y="2102"/>
                </a:cubicBezTo>
                <a:cubicBezTo>
                  <a:pt x="206" y="2138"/>
                  <a:pt x="145" y="2001"/>
                  <a:pt x="111" y="2037"/>
                </a:cubicBezTo>
                <a:cubicBezTo>
                  <a:pt x="78" y="2073"/>
                  <a:pt x="21" y="2203"/>
                  <a:pt x="0" y="2214"/>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任意多边形 27"/>
          <p:cNvSpPr/>
          <p:nvPr/>
        </p:nvSpPr>
        <p:spPr>
          <a:xfrm>
            <a:off x="5390515" y="3519305"/>
            <a:ext cx="981075" cy="335780"/>
          </a:xfrm>
          <a:custGeom>
            <a:avLst/>
            <a:gdLst>
              <a:gd name="connsiteX0" fmla="*/ 0 w 1545"/>
              <a:gd name="connsiteY0" fmla="*/ 29 h 528"/>
              <a:gd name="connsiteX1" fmla="*/ 109 w 1545"/>
              <a:gd name="connsiteY1" fmla="*/ 29 h 528"/>
              <a:gd name="connsiteX2" fmla="*/ 218 w 1545"/>
              <a:gd name="connsiteY2" fmla="*/ 2 h 528"/>
              <a:gd name="connsiteX3" fmla="*/ 327 w 1545"/>
              <a:gd name="connsiteY3" fmla="*/ 20 h 528"/>
              <a:gd name="connsiteX4" fmla="*/ 418 w 1545"/>
              <a:gd name="connsiteY4" fmla="*/ 129 h 528"/>
              <a:gd name="connsiteX5" fmla="*/ 490 w 1545"/>
              <a:gd name="connsiteY5" fmla="*/ 238 h 528"/>
              <a:gd name="connsiteX6" fmla="*/ 563 w 1545"/>
              <a:gd name="connsiteY6" fmla="*/ 347 h 528"/>
              <a:gd name="connsiteX7" fmla="*/ 672 w 1545"/>
              <a:gd name="connsiteY7" fmla="*/ 447 h 528"/>
              <a:gd name="connsiteX8" fmla="*/ 781 w 1545"/>
              <a:gd name="connsiteY8" fmla="*/ 484 h 528"/>
              <a:gd name="connsiteX9" fmla="*/ 890 w 1545"/>
              <a:gd name="connsiteY9" fmla="*/ 393 h 528"/>
              <a:gd name="connsiteX10" fmla="*/ 1000 w 1545"/>
              <a:gd name="connsiteY10" fmla="*/ 347 h 528"/>
              <a:gd name="connsiteX11" fmla="*/ 1109 w 1545"/>
              <a:gd name="connsiteY11" fmla="*/ 384 h 528"/>
              <a:gd name="connsiteX12" fmla="*/ 1218 w 1545"/>
              <a:gd name="connsiteY12" fmla="*/ 438 h 528"/>
              <a:gd name="connsiteX13" fmla="*/ 1400 w 1545"/>
              <a:gd name="connsiteY13" fmla="*/ 284 h 528"/>
              <a:gd name="connsiteX14" fmla="*/ 1436 w 1545"/>
              <a:gd name="connsiteY14" fmla="*/ 502 h 528"/>
              <a:gd name="connsiteX15" fmla="*/ 1545 w 1545"/>
              <a:gd name="connsiteY15" fmla="*/ 529 h 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45" h="529">
                <a:moveTo>
                  <a:pt x="0" y="29"/>
                </a:moveTo>
                <a:cubicBezTo>
                  <a:pt x="20" y="30"/>
                  <a:pt x="65" y="34"/>
                  <a:pt x="109" y="29"/>
                </a:cubicBezTo>
                <a:cubicBezTo>
                  <a:pt x="153" y="24"/>
                  <a:pt x="174" y="4"/>
                  <a:pt x="218" y="2"/>
                </a:cubicBezTo>
                <a:cubicBezTo>
                  <a:pt x="262" y="0"/>
                  <a:pt x="287" y="-5"/>
                  <a:pt x="327" y="20"/>
                </a:cubicBezTo>
                <a:cubicBezTo>
                  <a:pt x="367" y="45"/>
                  <a:pt x="385" y="85"/>
                  <a:pt x="418" y="129"/>
                </a:cubicBezTo>
                <a:cubicBezTo>
                  <a:pt x="451" y="173"/>
                  <a:pt x="461" y="194"/>
                  <a:pt x="490" y="238"/>
                </a:cubicBezTo>
                <a:cubicBezTo>
                  <a:pt x="519" y="282"/>
                  <a:pt x="527" y="305"/>
                  <a:pt x="563" y="347"/>
                </a:cubicBezTo>
                <a:cubicBezTo>
                  <a:pt x="599" y="389"/>
                  <a:pt x="628" y="420"/>
                  <a:pt x="672" y="447"/>
                </a:cubicBezTo>
                <a:cubicBezTo>
                  <a:pt x="716" y="474"/>
                  <a:pt x="737" y="495"/>
                  <a:pt x="781" y="484"/>
                </a:cubicBezTo>
                <a:cubicBezTo>
                  <a:pt x="825" y="473"/>
                  <a:pt x="846" y="420"/>
                  <a:pt x="890" y="393"/>
                </a:cubicBezTo>
                <a:cubicBezTo>
                  <a:pt x="934" y="366"/>
                  <a:pt x="956" y="349"/>
                  <a:pt x="1000" y="347"/>
                </a:cubicBezTo>
                <a:cubicBezTo>
                  <a:pt x="1044" y="345"/>
                  <a:pt x="1065" y="366"/>
                  <a:pt x="1109" y="384"/>
                </a:cubicBezTo>
                <a:cubicBezTo>
                  <a:pt x="1153" y="402"/>
                  <a:pt x="1174" y="427"/>
                  <a:pt x="1218" y="438"/>
                </a:cubicBezTo>
                <a:cubicBezTo>
                  <a:pt x="1262" y="449"/>
                  <a:pt x="1356" y="271"/>
                  <a:pt x="1400" y="284"/>
                </a:cubicBezTo>
                <a:cubicBezTo>
                  <a:pt x="1444" y="297"/>
                  <a:pt x="1392" y="484"/>
                  <a:pt x="1436" y="502"/>
                </a:cubicBezTo>
                <a:cubicBezTo>
                  <a:pt x="1480" y="520"/>
                  <a:pt x="1525" y="525"/>
                  <a:pt x="1545" y="529"/>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任意多边形 28"/>
          <p:cNvSpPr/>
          <p:nvPr/>
        </p:nvSpPr>
        <p:spPr>
          <a:xfrm>
            <a:off x="6521450" y="3839845"/>
            <a:ext cx="1893570" cy="1137285"/>
          </a:xfrm>
          <a:custGeom>
            <a:avLst/>
            <a:gdLst>
              <a:gd name="connisteX0" fmla="*/ 0 w 1893570"/>
              <a:gd name="connsiteY0" fmla="*/ 0 h 1137490"/>
              <a:gd name="connisteX1" fmla="*/ 23495 w 1893570"/>
              <a:gd name="connsiteY1" fmla="*/ 69215 h 1137490"/>
              <a:gd name="connisteX2" fmla="*/ 69215 w 1893570"/>
              <a:gd name="connsiteY2" fmla="*/ 138430 h 1137490"/>
              <a:gd name="connisteX3" fmla="*/ 139065 w 1893570"/>
              <a:gd name="connsiteY3" fmla="*/ 179070 h 1137490"/>
              <a:gd name="connisteX4" fmla="*/ 173355 w 1893570"/>
              <a:gd name="connsiteY4" fmla="*/ 248285 h 1137490"/>
              <a:gd name="connisteX5" fmla="*/ 173355 w 1893570"/>
              <a:gd name="connsiteY5" fmla="*/ 317500 h 1137490"/>
              <a:gd name="connisteX6" fmla="*/ 150495 w 1893570"/>
              <a:gd name="connsiteY6" fmla="*/ 386715 h 1137490"/>
              <a:gd name="connisteX7" fmla="*/ 139065 w 1893570"/>
              <a:gd name="connsiteY7" fmla="*/ 455930 h 1137490"/>
              <a:gd name="connisteX8" fmla="*/ 208280 w 1893570"/>
              <a:gd name="connsiteY8" fmla="*/ 502285 h 1137490"/>
              <a:gd name="connisteX9" fmla="*/ 277495 w 1893570"/>
              <a:gd name="connsiteY9" fmla="*/ 519430 h 1137490"/>
              <a:gd name="connisteX10" fmla="*/ 346710 w 1893570"/>
              <a:gd name="connsiteY10" fmla="*/ 519430 h 1137490"/>
              <a:gd name="connisteX11" fmla="*/ 415925 w 1893570"/>
              <a:gd name="connsiteY11" fmla="*/ 588645 h 1137490"/>
              <a:gd name="connisteX12" fmla="*/ 485140 w 1893570"/>
              <a:gd name="connsiteY12" fmla="*/ 629285 h 1137490"/>
              <a:gd name="connisteX13" fmla="*/ 554355 w 1893570"/>
              <a:gd name="connsiteY13" fmla="*/ 663575 h 1137490"/>
              <a:gd name="connisteX14" fmla="*/ 623570 w 1893570"/>
              <a:gd name="connsiteY14" fmla="*/ 698500 h 1137490"/>
              <a:gd name="connisteX15" fmla="*/ 692785 w 1893570"/>
              <a:gd name="connsiteY15" fmla="*/ 715645 h 1137490"/>
              <a:gd name="connisteX16" fmla="*/ 762000 w 1893570"/>
              <a:gd name="connsiteY16" fmla="*/ 727075 h 1137490"/>
              <a:gd name="connisteX17" fmla="*/ 831215 w 1893570"/>
              <a:gd name="connsiteY17" fmla="*/ 738505 h 1137490"/>
              <a:gd name="connisteX18" fmla="*/ 901065 w 1893570"/>
              <a:gd name="connsiteY18" fmla="*/ 784860 h 1137490"/>
              <a:gd name="connisteX19" fmla="*/ 970280 w 1893570"/>
              <a:gd name="connsiteY19" fmla="*/ 796290 h 1137490"/>
              <a:gd name="connisteX20" fmla="*/ 1039495 w 1893570"/>
              <a:gd name="connsiteY20" fmla="*/ 790575 h 1137490"/>
              <a:gd name="connisteX21" fmla="*/ 1108710 w 1893570"/>
              <a:gd name="connsiteY21" fmla="*/ 756285 h 1137490"/>
              <a:gd name="connisteX22" fmla="*/ 1177925 w 1893570"/>
              <a:gd name="connsiteY22" fmla="*/ 709930 h 1137490"/>
              <a:gd name="connisteX23" fmla="*/ 1247140 w 1893570"/>
              <a:gd name="connsiteY23" fmla="*/ 698500 h 1137490"/>
              <a:gd name="connisteX24" fmla="*/ 1316355 w 1893570"/>
              <a:gd name="connsiteY24" fmla="*/ 692785 h 1137490"/>
              <a:gd name="connisteX25" fmla="*/ 1345565 w 1893570"/>
              <a:gd name="connsiteY25" fmla="*/ 762000 h 1137490"/>
              <a:gd name="connisteX26" fmla="*/ 1345565 w 1893570"/>
              <a:gd name="connsiteY26" fmla="*/ 831215 h 1137490"/>
              <a:gd name="connisteX27" fmla="*/ 1356995 w 1893570"/>
              <a:gd name="connsiteY27" fmla="*/ 900430 h 1137490"/>
              <a:gd name="connisteX28" fmla="*/ 1322070 w 1893570"/>
              <a:gd name="connsiteY28" fmla="*/ 969645 h 1137490"/>
              <a:gd name="connisteX29" fmla="*/ 1391285 w 1893570"/>
              <a:gd name="connsiteY29" fmla="*/ 1033145 h 1137490"/>
              <a:gd name="connisteX30" fmla="*/ 1460500 w 1893570"/>
              <a:gd name="connsiteY30" fmla="*/ 1085215 h 1137490"/>
              <a:gd name="connisteX31" fmla="*/ 1529715 w 1893570"/>
              <a:gd name="connsiteY31" fmla="*/ 1137285 h 1137490"/>
              <a:gd name="connisteX32" fmla="*/ 1547495 w 1893570"/>
              <a:gd name="connsiteY32" fmla="*/ 1068070 h 1137490"/>
              <a:gd name="connisteX33" fmla="*/ 1616710 w 1893570"/>
              <a:gd name="connsiteY33" fmla="*/ 1033145 h 1137490"/>
              <a:gd name="connisteX34" fmla="*/ 1685925 w 1893570"/>
              <a:gd name="connsiteY34" fmla="*/ 1016000 h 1137490"/>
              <a:gd name="connisteX35" fmla="*/ 1755140 w 1893570"/>
              <a:gd name="connsiteY35" fmla="*/ 992505 h 1137490"/>
              <a:gd name="connisteX36" fmla="*/ 1824355 w 1893570"/>
              <a:gd name="connsiteY36" fmla="*/ 981075 h 1137490"/>
              <a:gd name="connisteX37" fmla="*/ 1893570 w 1893570"/>
              <a:gd name="connsiteY37" fmla="*/ 1038860 h 113749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Lst>
            <a:rect l="l" t="t" r="r" b="b"/>
            <a:pathLst>
              <a:path w="1893570" h="1137491">
                <a:moveTo>
                  <a:pt x="0" y="0"/>
                </a:moveTo>
                <a:cubicBezTo>
                  <a:pt x="3810" y="12700"/>
                  <a:pt x="9525" y="41275"/>
                  <a:pt x="23495" y="69215"/>
                </a:cubicBezTo>
                <a:cubicBezTo>
                  <a:pt x="37465" y="97155"/>
                  <a:pt x="46355" y="116205"/>
                  <a:pt x="69215" y="138430"/>
                </a:cubicBezTo>
                <a:cubicBezTo>
                  <a:pt x="92075" y="160655"/>
                  <a:pt x="118110" y="156845"/>
                  <a:pt x="139065" y="179070"/>
                </a:cubicBezTo>
                <a:cubicBezTo>
                  <a:pt x="160020" y="201295"/>
                  <a:pt x="166370" y="220345"/>
                  <a:pt x="173355" y="248285"/>
                </a:cubicBezTo>
                <a:cubicBezTo>
                  <a:pt x="180340" y="276225"/>
                  <a:pt x="177800" y="289560"/>
                  <a:pt x="173355" y="317500"/>
                </a:cubicBezTo>
                <a:cubicBezTo>
                  <a:pt x="168910" y="345440"/>
                  <a:pt x="157480" y="358775"/>
                  <a:pt x="150495" y="386715"/>
                </a:cubicBezTo>
                <a:cubicBezTo>
                  <a:pt x="143510" y="414655"/>
                  <a:pt x="127635" y="433070"/>
                  <a:pt x="139065" y="455930"/>
                </a:cubicBezTo>
                <a:cubicBezTo>
                  <a:pt x="150495" y="478790"/>
                  <a:pt x="180340" y="489585"/>
                  <a:pt x="208280" y="502285"/>
                </a:cubicBezTo>
                <a:cubicBezTo>
                  <a:pt x="236220" y="514985"/>
                  <a:pt x="249555" y="516255"/>
                  <a:pt x="277495" y="519430"/>
                </a:cubicBezTo>
                <a:cubicBezTo>
                  <a:pt x="305435" y="522605"/>
                  <a:pt x="318770" y="505460"/>
                  <a:pt x="346710" y="519430"/>
                </a:cubicBezTo>
                <a:cubicBezTo>
                  <a:pt x="374650" y="533400"/>
                  <a:pt x="387985" y="566420"/>
                  <a:pt x="415925" y="588645"/>
                </a:cubicBezTo>
                <a:cubicBezTo>
                  <a:pt x="443865" y="610870"/>
                  <a:pt x="457200" y="614045"/>
                  <a:pt x="485140" y="629285"/>
                </a:cubicBezTo>
                <a:cubicBezTo>
                  <a:pt x="513080" y="644525"/>
                  <a:pt x="526415" y="649605"/>
                  <a:pt x="554355" y="663575"/>
                </a:cubicBezTo>
                <a:cubicBezTo>
                  <a:pt x="582295" y="677545"/>
                  <a:pt x="595630" y="688340"/>
                  <a:pt x="623570" y="698500"/>
                </a:cubicBezTo>
                <a:cubicBezTo>
                  <a:pt x="651510" y="708660"/>
                  <a:pt x="664845" y="709930"/>
                  <a:pt x="692785" y="715645"/>
                </a:cubicBezTo>
                <a:cubicBezTo>
                  <a:pt x="720725" y="721360"/>
                  <a:pt x="734060" y="722630"/>
                  <a:pt x="762000" y="727075"/>
                </a:cubicBezTo>
                <a:cubicBezTo>
                  <a:pt x="789940" y="731520"/>
                  <a:pt x="803275" y="727075"/>
                  <a:pt x="831215" y="738505"/>
                </a:cubicBezTo>
                <a:cubicBezTo>
                  <a:pt x="859155" y="749935"/>
                  <a:pt x="873125" y="773430"/>
                  <a:pt x="901065" y="784860"/>
                </a:cubicBezTo>
                <a:cubicBezTo>
                  <a:pt x="929005" y="796290"/>
                  <a:pt x="942340" y="795020"/>
                  <a:pt x="970280" y="796290"/>
                </a:cubicBezTo>
                <a:cubicBezTo>
                  <a:pt x="998220" y="797560"/>
                  <a:pt x="1011555" y="798830"/>
                  <a:pt x="1039495" y="790575"/>
                </a:cubicBezTo>
                <a:cubicBezTo>
                  <a:pt x="1067435" y="782320"/>
                  <a:pt x="1080770" y="772160"/>
                  <a:pt x="1108710" y="756285"/>
                </a:cubicBezTo>
                <a:cubicBezTo>
                  <a:pt x="1136650" y="740410"/>
                  <a:pt x="1149985" y="721360"/>
                  <a:pt x="1177925" y="709930"/>
                </a:cubicBezTo>
                <a:cubicBezTo>
                  <a:pt x="1205865" y="698500"/>
                  <a:pt x="1219200" y="701675"/>
                  <a:pt x="1247140" y="698500"/>
                </a:cubicBezTo>
                <a:cubicBezTo>
                  <a:pt x="1275080" y="695325"/>
                  <a:pt x="1296670" y="680085"/>
                  <a:pt x="1316355" y="692785"/>
                </a:cubicBezTo>
                <a:cubicBezTo>
                  <a:pt x="1336040" y="705485"/>
                  <a:pt x="1339850" y="734060"/>
                  <a:pt x="1345565" y="762000"/>
                </a:cubicBezTo>
                <a:cubicBezTo>
                  <a:pt x="1351280" y="789940"/>
                  <a:pt x="1343025" y="803275"/>
                  <a:pt x="1345565" y="831215"/>
                </a:cubicBezTo>
                <a:cubicBezTo>
                  <a:pt x="1348105" y="859155"/>
                  <a:pt x="1361440" y="872490"/>
                  <a:pt x="1356995" y="900430"/>
                </a:cubicBezTo>
                <a:cubicBezTo>
                  <a:pt x="1352550" y="928370"/>
                  <a:pt x="1315085" y="942975"/>
                  <a:pt x="1322070" y="969645"/>
                </a:cubicBezTo>
                <a:cubicBezTo>
                  <a:pt x="1329055" y="996315"/>
                  <a:pt x="1363345" y="1010285"/>
                  <a:pt x="1391285" y="1033145"/>
                </a:cubicBezTo>
                <a:cubicBezTo>
                  <a:pt x="1419225" y="1056005"/>
                  <a:pt x="1432560" y="1064260"/>
                  <a:pt x="1460500" y="1085215"/>
                </a:cubicBezTo>
                <a:cubicBezTo>
                  <a:pt x="1488440" y="1106170"/>
                  <a:pt x="1512570" y="1140460"/>
                  <a:pt x="1529715" y="1137285"/>
                </a:cubicBezTo>
                <a:cubicBezTo>
                  <a:pt x="1546860" y="1134110"/>
                  <a:pt x="1530350" y="1089025"/>
                  <a:pt x="1547495" y="1068070"/>
                </a:cubicBezTo>
                <a:cubicBezTo>
                  <a:pt x="1564640" y="1047115"/>
                  <a:pt x="1588770" y="1043305"/>
                  <a:pt x="1616710" y="1033145"/>
                </a:cubicBezTo>
                <a:cubicBezTo>
                  <a:pt x="1644650" y="1022985"/>
                  <a:pt x="1657985" y="1024255"/>
                  <a:pt x="1685925" y="1016000"/>
                </a:cubicBezTo>
                <a:cubicBezTo>
                  <a:pt x="1713865" y="1007745"/>
                  <a:pt x="1727200" y="999490"/>
                  <a:pt x="1755140" y="992505"/>
                </a:cubicBezTo>
                <a:cubicBezTo>
                  <a:pt x="1783080" y="985520"/>
                  <a:pt x="1796415" y="971550"/>
                  <a:pt x="1824355" y="981075"/>
                </a:cubicBezTo>
                <a:cubicBezTo>
                  <a:pt x="1852295" y="990600"/>
                  <a:pt x="1880870" y="1026795"/>
                  <a:pt x="1893570" y="103886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任意多边形 29"/>
          <p:cNvSpPr/>
          <p:nvPr/>
        </p:nvSpPr>
        <p:spPr>
          <a:xfrm>
            <a:off x="7468235" y="4532630"/>
            <a:ext cx="328930" cy="525145"/>
          </a:xfrm>
          <a:custGeom>
            <a:avLst/>
            <a:gdLst>
              <a:gd name="connisteX0" fmla="*/ 328930 w 328930"/>
              <a:gd name="connsiteY0" fmla="*/ 0 h 525145"/>
              <a:gd name="connisteX1" fmla="*/ 259715 w 328930"/>
              <a:gd name="connsiteY1" fmla="*/ 45720 h 525145"/>
              <a:gd name="connisteX2" fmla="*/ 208280 w 328930"/>
              <a:gd name="connsiteY2" fmla="*/ 114935 h 525145"/>
              <a:gd name="connisteX3" fmla="*/ 179070 w 328930"/>
              <a:gd name="connsiteY3" fmla="*/ 184785 h 525145"/>
              <a:gd name="connisteX4" fmla="*/ 150495 w 328930"/>
              <a:gd name="connsiteY4" fmla="*/ 254000 h 525145"/>
              <a:gd name="connisteX5" fmla="*/ 81280 w 328930"/>
              <a:gd name="connsiteY5" fmla="*/ 317500 h 525145"/>
              <a:gd name="connisteX6" fmla="*/ 52070 w 328930"/>
              <a:gd name="connsiteY6" fmla="*/ 386715 h 525145"/>
              <a:gd name="connisteX7" fmla="*/ 23495 w 328930"/>
              <a:gd name="connsiteY7" fmla="*/ 455930 h 525145"/>
              <a:gd name="connisteX8" fmla="*/ 0 w 328930"/>
              <a:gd name="connsiteY8" fmla="*/ 525145 h 5251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328930" h="525145">
                <a:moveTo>
                  <a:pt x="328930" y="0"/>
                </a:moveTo>
                <a:cubicBezTo>
                  <a:pt x="316230" y="7620"/>
                  <a:pt x="283845" y="22860"/>
                  <a:pt x="259715" y="45720"/>
                </a:cubicBezTo>
                <a:cubicBezTo>
                  <a:pt x="235585" y="68580"/>
                  <a:pt x="224155" y="86995"/>
                  <a:pt x="208280" y="114935"/>
                </a:cubicBezTo>
                <a:cubicBezTo>
                  <a:pt x="192405" y="142875"/>
                  <a:pt x="190500" y="156845"/>
                  <a:pt x="179070" y="184785"/>
                </a:cubicBezTo>
                <a:cubicBezTo>
                  <a:pt x="167640" y="212725"/>
                  <a:pt x="170180" y="227330"/>
                  <a:pt x="150495" y="254000"/>
                </a:cubicBezTo>
                <a:cubicBezTo>
                  <a:pt x="130810" y="280670"/>
                  <a:pt x="100965" y="290830"/>
                  <a:pt x="81280" y="317500"/>
                </a:cubicBezTo>
                <a:cubicBezTo>
                  <a:pt x="61595" y="344170"/>
                  <a:pt x="63500" y="358775"/>
                  <a:pt x="52070" y="386715"/>
                </a:cubicBezTo>
                <a:cubicBezTo>
                  <a:pt x="40640" y="414655"/>
                  <a:pt x="33655" y="427990"/>
                  <a:pt x="23495" y="455930"/>
                </a:cubicBezTo>
                <a:cubicBezTo>
                  <a:pt x="13335" y="483870"/>
                  <a:pt x="3810" y="512445"/>
                  <a:pt x="0" y="52514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任意多边形 30"/>
          <p:cNvSpPr/>
          <p:nvPr/>
        </p:nvSpPr>
        <p:spPr>
          <a:xfrm>
            <a:off x="8599805" y="5236845"/>
            <a:ext cx="121285" cy="127000"/>
          </a:xfrm>
          <a:custGeom>
            <a:avLst/>
            <a:gdLst>
              <a:gd name="connisteX0" fmla="*/ 0 w 121285"/>
              <a:gd name="connsiteY0" fmla="*/ 0 h 127000"/>
              <a:gd name="connisteX1" fmla="*/ 69215 w 121285"/>
              <a:gd name="connsiteY1" fmla="*/ 57785 h 127000"/>
              <a:gd name="connisteX2" fmla="*/ 121285 w 121285"/>
              <a:gd name="connsiteY2" fmla="*/ 127000 h 127000"/>
            </a:gdLst>
            <a:ahLst/>
            <a:cxnLst>
              <a:cxn ang="0">
                <a:pos x="connisteX0" y="connsiteY0"/>
              </a:cxn>
              <a:cxn ang="0">
                <a:pos x="connisteX1" y="connsiteY1"/>
              </a:cxn>
              <a:cxn ang="0">
                <a:pos x="connisteX2" y="connsiteY2"/>
              </a:cxn>
            </a:cxnLst>
            <a:rect l="l" t="t" r="r" b="b"/>
            <a:pathLst>
              <a:path w="121285" h="127000">
                <a:moveTo>
                  <a:pt x="0" y="0"/>
                </a:moveTo>
                <a:cubicBezTo>
                  <a:pt x="12700" y="10160"/>
                  <a:pt x="45085" y="32385"/>
                  <a:pt x="69215" y="57785"/>
                </a:cubicBezTo>
                <a:cubicBezTo>
                  <a:pt x="93345" y="83185"/>
                  <a:pt x="112395" y="114300"/>
                  <a:pt x="121285" y="12700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任意多边形 32"/>
          <p:cNvSpPr/>
          <p:nvPr/>
        </p:nvSpPr>
        <p:spPr>
          <a:xfrm>
            <a:off x="8731250" y="5507990"/>
            <a:ext cx="18415" cy="138430"/>
          </a:xfrm>
          <a:custGeom>
            <a:avLst/>
            <a:gdLst>
              <a:gd name="connisteX0" fmla="*/ 1563 w 18708"/>
              <a:gd name="connsiteY0" fmla="*/ 0 h 138430"/>
              <a:gd name="connisteX1" fmla="*/ 1563 w 18708"/>
              <a:gd name="connsiteY1" fmla="*/ 69215 h 138430"/>
              <a:gd name="connisteX2" fmla="*/ 18708 w 18708"/>
              <a:gd name="connsiteY2" fmla="*/ 138430 h 138430"/>
            </a:gdLst>
            <a:ahLst/>
            <a:cxnLst>
              <a:cxn ang="0">
                <a:pos x="connisteX0" y="connsiteY0"/>
              </a:cxn>
              <a:cxn ang="0">
                <a:pos x="connisteX1" y="connsiteY1"/>
              </a:cxn>
              <a:cxn ang="0">
                <a:pos x="connisteX2" y="connsiteY2"/>
              </a:cxn>
            </a:cxnLst>
            <a:rect l="l" t="t" r="r" b="b"/>
            <a:pathLst>
              <a:path w="18708" h="138430">
                <a:moveTo>
                  <a:pt x="1563" y="0"/>
                </a:moveTo>
                <a:cubicBezTo>
                  <a:pt x="928" y="12700"/>
                  <a:pt x="-1612" y="41275"/>
                  <a:pt x="1563" y="69215"/>
                </a:cubicBezTo>
                <a:cubicBezTo>
                  <a:pt x="4738" y="97155"/>
                  <a:pt x="15533" y="125730"/>
                  <a:pt x="18708" y="13843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任意多边形 33"/>
          <p:cNvSpPr/>
          <p:nvPr/>
        </p:nvSpPr>
        <p:spPr>
          <a:xfrm>
            <a:off x="8582660" y="5883275"/>
            <a:ext cx="50800" cy="207645"/>
          </a:xfrm>
          <a:custGeom>
            <a:avLst/>
            <a:gdLst>
              <a:gd name="connisteX0" fmla="*/ 40005 w 50884"/>
              <a:gd name="connsiteY0" fmla="*/ 0 h 207645"/>
              <a:gd name="connisteX1" fmla="*/ 46355 w 50884"/>
              <a:gd name="connsiteY1" fmla="*/ 69215 h 207645"/>
              <a:gd name="connisteX2" fmla="*/ 46355 w 50884"/>
              <a:gd name="connsiteY2" fmla="*/ 138430 h 207645"/>
              <a:gd name="connisteX3" fmla="*/ 0 w 50884"/>
              <a:gd name="connsiteY3" fmla="*/ 207645 h 207645"/>
            </a:gdLst>
            <a:ahLst/>
            <a:cxnLst>
              <a:cxn ang="0">
                <a:pos x="connisteX0" y="connsiteY0"/>
              </a:cxn>
              <a:cxn ang="0">
                <a:pos x="connisteX1" y="connsiteY1"/>
              </a:cxn>
              <a:cxn ang="0">
                <a:pos x="connisteX2" y="connsiteY2"/>
              </a:cxn>
              <a:cxn ang="0">
                <a:pos x="connisteX3" y="connsiteY3"/>
              </a:cxn>
            </a:cxnLst>
            <a:rect l="l" t="t" r="r" b="b"/>
            <a:pathLst>
              <a:path w="50885" h="207645">
                <a:moveTo>
                  <a:pt x="40005" y="0"/>
                </a:moveTo>
                <a:cubicBezTo>
                  <a:pt x="41275" y="12700"/>
                  <a:pt x="45085" y="41275"/>
                  <a:pt x="46355" y="69215"/>
                </a:cubicBezTo>
                <a:cubicBezTo>
                  <a:pt x="47625" y="97155"/>
                  <a:pt x="55880" y="110490"/>
                  <a:pt x="46355" y="138430"/>
                </a:cubicBezTo>
                <a:cubicBezTo>
                  <a:pt x="36830" y="166370"/>
                  <a:pt x="9525" y="194945"/>
                  <a:pt x="0" y="20764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任意多边形 35"/>
          <p:cNvSpPr/>
          <p:nvPr/>
        </p:nvSpPr>
        <p:spPr>
          <a:xfrm>
            <a:off x="8894445" y="5975985"/>
            <a:ext cx="161290" cy="132080"/>
          </a:xfrm>
          <a:custGeom>
            <a:avLst/>
            <a:gdLst>
              <a:gd name="connisteX0" fmla="*/ 0 w 242570"/>
              <a:gd name="connsiteY0" fmla="*/ 219075 h 219075"/>
              <a:gd name="connisteX1" fmla="*/ 69215 w 242570"/>
              <a:gd name="connsiteY1" fmla="*/ 184785 h 219075"/>
              <a:gd name="connisteX2" fmla="*/ 138430 w 242570"/>
              <a:gd name="connsiteY2" fmla="*/ 138430 h 219075"/>
              <a:gd name="connisteX3" fmla="*/ 201930 w 242570"/>
              <a:gd name="connsiteY3" fmla="*/ 69215 h 219075"/>
              <a:gd name="connisteX4" fmla="*/ 242570 w 242570"/>
              <a:gd name="connsiteY4" fmla="*/ 0 h 21907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242570" h="219075">
                <a:moveTo>
                  <a:pt x="0" y="219075"/>
                </a:moveTo>
                <a:cubicBezTo>
                  <a:pt x="12700" y="213360"/>
                  <a:pt x="41275" y="200660"/>
                  <a:pt x="69215" y="184785"/>
                </a:cubicBezTo>
                <a:cubicBezTo>
                  <a:pt x="97155" y="168910"/>
                  <a:pt x="111760" y="161290"/>
                  <a:pt x="138430" y="138430"/>
                </a:cubicBezTo>
                <a:cubicBezTo>
                  <a:pt x="165100" y="115570"/>
                  <a:pt x="180975" y="97155"/>
                  <a:pt x="201930" y="69215"/>
                </a:cubicBezTo>
                <a:cubicBezTo>
                  <a:pt x="222885" y="41275"/>
                  <a:pt x="235585" y="12700"/>
                  <a:pt x="24257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任意多边形 36"/>
          <p:cNvSpPr/>
          <p:nvPr/>
        </p:nvSpPr>
        <p:spPr>
          <a:xfrm>
            <a:off x="9378950" y="4451350"/>
            <a:ext cx="18415" cy="208280"/>
          </a:xfrm>
          <a:custGeom>
            <a:avLst/>
            <a:gdLst>
              <a:gd name="connisteX0" fmla="*/ 5715 w 18416"/>
              <a:gd name="connsiteY0" fmla="*/ 0 h 208280"/>
              <a:gd name="connisteX1" fmla="*/ 12065 w 18416"/>
              <a:gd name="connsiteY1" fmla="*/ 69215 h 208280"/>
              <a:gd name="connisteX2" fmla="*/ 17780 w 18416"/>
              <a:gd name="connsiteY2" fmla="*/ 139065 h 208280"/>
              <a:gd name="connisteX3" fmla="*/ 0 w 18416"/>
              <a:gd name="connsiteY3" fmla="*/ 208280 h 208280"/>
            </a:gdLst>
            <a:ahLst/>
            <a:cxnLst>
              <a:cxn ang="0">
                <a:pos x="connisteX0" y="connsiteY0"/>
              </a:cxn>
              <a:cxn ang="0">
                <a:pos x="connisteX1" y="connsiteY1"/>
              </a:cxn>
              <a:cxn ang="0">
                <a:pos x="connisteX2" y="connsiteY2"/>
              </a:cxn>
              <a:cxn ang="0">
                <a:pos x="connisteX3" y="connsiteY3"/>
              </a:cxn>
            </a:cxnLst>
            <a:rect l="l" t="t" r="r" b="b"/>
            <a:pathLst>
              <a:path w="18416" h="208280">
                <a:moveTo>
                  <a:pt x="5715" y="0"/>
                </a:moveTo>
                <a:cubicBezTo>
                  <a:pt x="6985" y="12700"/>
                  <a:pt x="9525" y="41275"/>
                  <a:pt x="12065" y="69215"/>
                </a:cubicBezTo>
                <a:cubicBezTo>
                  <a:pt x="14605" y="97155"/>
                  <a:pt x="20320" y="111125"/>
                  <a:pt x="17780" y="139065"/>
                </a:cubicBezTo>
                <a:cubicBezTo>
                  <a:pt x="15240" y="167005"/>
                  <a:pt x="3810" y="195580"/>
                  <a:pt x="0" y="20828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任意多边形 37"/>
          <p:cNvSpPr/>
          <p:nvPr/>
        </p:nvSpPr>
        <p:spPr>
          <a:xfrm>
            <a:off x="9284970" y="4763135"/>
            <a:ext cx="65405" cy="415925"/>
          </a:xfrm>
          <a:custGeom>
            <a:avLst/>
            <a:gdLst>
              <a:gd name="connisteX0" fmla="*/ 65416 w 65416"/>
              <a:gd name="connsiteY0" fmla="*/ 0 h 415925"/>
              <a:gd name="connisteX1" fmla="*/ 7631 w 65416"/>
              <a:gd name="connsiteY1" fmla="*/ 69215 h 415925"/>
              <a:gd name="connisteX2" fmla="*/ 1916 w 65416"/>
              <a:gd name="connsiteY2" fmla="*/ 138430 h 415925"/>
              <a:gd name="connisteX3" fmla="*/ 7631 w 65416"/>
              <a:gd name="connsiteY3" fmla="*/ 208280 h 415925"/>
              <a:gd name="connisteX4" fmla="*/ 19061 w 65416"/>
              <a:gd name="connsiteY4" fmla="*/ 277495 h 415925"/>
              <a:gd name="connisteX5" fmla="*/ 19061 w 65416"/>
              <a:gd name="connsiteY5" fmla="*/ 346710 h 415925"/>
              <a:gd name="connisteX6" fmla="*/ 30491 w 65416"/>
              <a:gd name="connsiteY6" fmla="*/ 415925 h 41592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65417" h="415925">
                <a:moveTo>
                  <a:pt x="65417" y="0"/>
                </a:moveTo>
                <a:cubicBezTo>
                  <a:pt x="53987" y="12700"/>
                  <a:pt x="20332" y="41275"/>
                  <a:pt x="7632" y="69215"/>
                </a:cubicBezTo>
                <a:cubicBezTo>
                  <a:pt x="-5068" y="97155"/>
                  <a:pt x="1917" y="110490"/>
                  <a:pt x="1917" y="138430"/>
                </a:cubicBezTo>
                <a:cubicBezTo>
                  <a:pt x="1917" y="166370"/>
                  <a:pt x="4457" y="180340"/>
                  <a:pt x="7632" y="208280"/>
                </a:cubicBezTo>
                <a:cubicBezTo>
                  <a:pt x="10807" y="236220"/>
                  <a:pt x="16522" y="249555"/>
                  <a:pt x="19062" y="277495"/>
                </a:cubicBezTo>
                <a:cubicBezTo>
                  <a:pt x="21602" y="305435"/>
                  <a:pt x="16522" y="318770"/>
                  <a:pt x="19062" y="346710"/>
                </a:cubicBezTo>
                <a:cubicBezTo>
                  <a:pt x="21602" y="374650"/>
                  <a:pt x="27952" y="403225"/>
                  <a:pt x="30492" y="415925"/>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任意多边形 38"/>
          <p:cNvSpPr/>
          <p:nvPr/>
        </p:nvSpPr>
        <p:spPr>
          <a:xfrm>
            <a:off x="9292590" y="5358130"/>
            <a:ext cx="34925" cy="138430"/>
          </a:xfrm>
          <a:custGeom>
            <a:avLst/>
            <a:gdLst>
              <a:gd name="connisteX0" fmla="*/ 34925 w 34925"/>
              <a:gd name="connsiteY0" fmla="*/ 0 h 138430"/>
              <a:gd name="connisteX1" fmla="*/ 17145 w 34925"/>
              <a:gd name="connsiteY1" fmla="*/ 69215 h 138430"/>
              <a:gd name="connisteX2" fmla="*/ 0 w 34925"/>
              <a:gd name="connsiteY2" fmla="*/ 138430 h 138430"/>
            </a:gdLst>
            <a:ahLst/>
            <a:cxnLst>
              <a:cxn ang="0">
                <a:pos x="connisteX0" y="connsiteY0"/>
              </a:cxn>
              <a:cxn ang="0">
                <a:pos x="connisteX1" y="connsiteY1"/>
              </a:cxn>
              <a:cxn ang="0">
                <a:pos x="connisteX2" y="connsiteY2"/>
              </a:cxn>
            </a:cxnLst>
            <a:rect l="l" t="t" r="r" b="b"/>
            <a:pathLst>
              <a:path w="34925" h="138430">
                <a:moveTo>
                  <a:pt x="34925" y="0"/>
                </a:moveTo>
                <a:cubicBezTo>
                  <a:pt x="31750" y="12700"/>
                  <a:pt x="24130" y="41275"/>
                  <a:pt x="17145" y="69215"/>
                </a:cubicBezTo>
                <a:cubicBezTo>
                  <a:pt x="10160" y="97155"/>
                  <a:pt x="3175" y="125730"/>
                  <a:pt x="0" y="13843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任意多边形 39"/>
          <p:cNvSpPr/>
          <p:nvPr/>
        </p:nvSpPr>
        <p:spPr>
          <a:xfrm>
            <a:off x="9165590" y="5606415"/>
            <a:ext cx="63500" cy="138430"/>
          </a:xfrm>
          <a:custGeom>
            <a:avLst/>
            <a:gdLst>
              <a:gd name="connisteX0" fmla="*/ 63500 w 63500"/>
              <a:gd name="connsiteY0" fmla="*/ 0 h 138430"/>
              <a:gd name="connisteX1" fmla="*/ 28575 w 63500"/>
              <a:gd name="connsiteY1" fmla="*/ 69215 h 138430"/>
              <a:gd name="connisteX2" fmla="*/ 0 w 63500"/>
              <a:gd name="connsiteY2" fmla="*/ 138430 h 138430"/>
            </a:gdLst>
            <a:ahLst/>
            <a:cxnLst>
              <a:cxn ang="0">
                <a:pos x="connisteX0" y="connsiteY0"/>
              </a:cxn>
              <a:cxn ang="0">
                <a:pos x="connisteX1" y="connsiteY1"/>
              </a:cxn>
              <a:cxn ang="0">
                <a:pos x="connisteX2" y="connsiteY2"/>
              </a:cxn>
            </a:cxnLst>
            <a:rect l="l" t="t" r="r" b="b"/>
            <a:pathLst>
              <a:path w="63500" h="138430">
                <a:moveTo>
                  <a:pt x="63500" y="0"/>
                </a:moveTo>
                <a:cubicBezTo>
                  <a:pt x="57150" y="12700"/>
                  <a:pt x="41275" y="41275"/>
                  <a:pt x="28575" y="69215"/>
                </a:cubicBezTo>
                <a:cubicBezTo>
                  <a:pt x="15875" y="97155"/>
                  <a:pt x="5080" y="125730"/>
                  <a:pt x="0" y="13843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文本框 44"/>
          <p:cNvSpPr txBox="1"/>
          <p:nvPr/>
        </p:nvSpPr>
        <p:spPr>
          <a:xfrm>
            <a:off x="226695" y="3535045"/>
            <a:ext cx="3147695" cy="332295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800">
                <a:latin typeface="华文楷体" panose="02010600040101010101" charset="-122"/>
                <a:ea typeface="华文楷体" panose="02010600040101010101" charset="-122"/>
                <a:cs typeface="华文楷体" panose="02010600040101010101" charset="-122"/>
              </a:rPr>
              <a:t>结合教材</a:t>
            </a:r>
            <a:r>
              <a:rPr lang="en-US" altLang="zh-CN" sz="2800">
                <a:latin typeface="华文楷体" panose="02010600040101010101" charset="-122"/>
                <a:ea typeface="华文楷体" panose="02010600040101010101" charset="-122"/>
                <a:cs typeface="华文楷体" panose="02010600040101010101" charset="-122"/>
              </a:rPr>
              <a:t>P33</a:t>
            </a:r>
            <a:r>
              <a:rPr lang="zh-CN" altLang="en-US" sz="2800">
                <a:latin typeface="华文楷体" panose="02010600040101010101" charset="-122"/>
                <a:ea typeface="华文楷体" panose="02010600040101010101" charset="-122"/>
                <a:cs typeface="华文楷体" panose="02010600040101010101" charset="-122"/>
              </a:rPr>
              <a:t>，在练习册</a:t>
            </a:r>
            <a:r>
              <a:rPr lang="en-US" altLang="zh-CN" sz="2800">
                <a:latin typeface="华文楷体" panose="02010600040101010101" charset="-122"/>
                <a:ea typeface="华文楷体" panose="02010600040101010101" charset="-122"/>
                <a:cs typeface="华文楷体" panose="02010600040101010101" charset="-122"/>
              </a:rPr>
              <a:t>P11</a:t>
            </a:r>
            <a:r>
              <a:rPr lang="zh-CN" altLang="en-US" sz="2800">
                <a:latin typeface="华文楷体" panose="02010600040101010101" charset="-122"/>
                <a:ea typeface="华文楷体" panose="02010600040101010101" charset="-122"/>
                <a:cs typeface="华文楷体" panose="02010600040101010101" charset="-122"/>
              </a:rPr>
              <a:t>上标注东亚、东南亚、南亚、西亚、中亚和北亚的名称</a:t>
            </a:r>
            <a:r>
              <a:rPr lang="zh-CN" altLang="en-US"/>
              <a:t>。</a:t>
            </a:r>
            <a:endParaRPr lang="zh-CN" altLang="en-US"/>
          </a:p>
        </p:txBody>
      </p:sp>
      <p:sp>
        <p:nvSpPr>
          <p:cNvPr id="46" name="文本框 45"/>
          <p:cNvSpPr txBox="1"/>
          <p:nvPr/>
        </p:nvSpPr>
        <p:spPr>
          <a:xfrm>
            <a:off x="7165340" y="2028190"/>
            <a:ext cx="894080" cy="521970"/>
          </a:xfrm>
          <a:prstGeom prst="rect">
            <a:avLst/>
          </a:prstGeom>
          <a:solidFill>
            <a:srgbClr val="FF0000"/>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北亚</a:t>
            </a:r>
            <a:endParaRPr lang="zh-CN" altLang="en-US" sz="2800">
              <a:solidFill>
                <a:schemeClr val="bg1"/>
              </a:solidFill>
              <a:latin typeface="华文行楷" panose="02010800040101010101" charset="-122"/>
              <a:ea typeface="华文行楷" panose="02010800040101010101" charset="-122"/>
            </a:endParaRPr>
          </a:p>
        </p:txBody>
      </p:sp>
      <p:sp>
        <p:nvSpPr>
          <p:cNvPr id="47" name="文本框 46"/>
          <p:cNvSpPr txBox="1"/>
          <p:nvPr/>
        </p:nvSpPr>
        <p:spPr>
          <a:xfrm>
            <a:off x="8721090" y="4062095"/>
            <a:ext cx="894080" cy="521970"/>
          </a:xfrm>
          <a:prstGeom prst="rect">
            <a:avLst/>
          </a:prstGeom>
          <a:solidFill>
            <a:srgbClr val="FF0000"/>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东亚</a:t>
            </a:r>
            <a:endParaRPr lang="zh-CN" altLang="en-US" sz="2800">
              <a:solidFill>
                <a:schemeClr val="bg1"/>
              </a:solidFill>
              <a:latin typeface="华文行楷" panose="02010800040101010101" charset="-122"/>
              <a:ea typeface="华文行楷" panose="02010800040101010101" charset="-122"/>
            </a:endParaRPr>
          </a:p>
        </p:txBody>
      </p:sp>
      <p:sp>
        <p:nvSpPr>
          <p:cNvPr id="48" name="文本框 47"/>
          <p:cNvSpPr txBox="1"/>
          <p:nvPr/>
        </p:nvSpPr>
        <p:spPr>
          <a:xfrm>
            <a:off x="7466965" y="5646420"/>
            <a:ext cx="1249680" cy="521970"/>
          </a:xfrm>
          <a:prstGeom prst="rect">
            <a:avLst/>
          </a:prstGeom>
          <a:solidFill>
            <a:srgbClr val="FF0000"/>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东南亚</a:t>
            </a:r>
            <a:endParaRPr lang="zh-CN" altLang="en-US" sz="2800">
              <a:solidFill>
                <a:schemeClr val="bg1"/>
              </a:solidFill>
              <a:latin typeface="华文行楷" panose="02010800040101010101" charset="-122"/>
              <a:ea typeface="华文行楷" panose="02010800040101010101" charset="-122"/>
            </a:endParaRPr>
          </a:p>
        </p:txBody>
      </p:sp>
      <p:sp>
        <p:nvSpPr>
          <p:cNvPr id="49" name="文本框 48"/>
          <p:cNvSpPr txBox="1"/>
          <p:nvPr/>
        </p:nvSpPr>
        <p:spPr>
          <a:xfrm>
            <a:off x="5648960" y="4714875"/>
            <a:ext cx="894080" cy="521970"/>
          </a:xfrm>
          <a:prstGeom prst="rect">
            <a:avLst/>
          </a:prstGeom>
          <a:solidFill>
            <a:srgbClr val="FF0000"/>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南亚</a:t>
            </a:r>
            <a:endParaRPr lang="zh-CN" altLang="en-US" sz="2800">
              <a:solidFill>
                <a:schemeClr val="bg1"/>
              </a:solidFill>
              <a:latin typeface="华文行楷" panose="02010800040101010101" charset="-122"/>
              <a:ea typeface="华文行楷" panose="02010800040101010101" charset="-122"/>
            </a:endParaRPr>
          </a:p>
        </p:txBody>
      </p:sp>
      <p:sp>
        <p:nvSpPr>
          <p:cNvPr id="50" name="文本框 49"/>
          <p:cNvSpPr txBox="1"/>
          <p:nvPr/>
        </p:nvSpPr>
        <p:spPr>
          <a:xfrm>
            <a:off x="5648960" y="2997200"/>
            <a:ext cx="894080" cy="521970"/>
          </a:xfrm>
          <a:prstGeom prst="rect">
            <a:avLst/>
          </a:prstGeom>
          <a:solidFill>
            <a:srgbClr val="FF0000"/>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中亚</a:t>
            </a:r>
            <a:endParaRPr lang="zh-CN" altLang="en-US" sz="2800">
              <a:solidFill>
                <a:schemeClr val="bg1"/>
              </a:solidFill>
              <a:latin typeface="华文行楷" panose="02010800040101010101" charset="-122"/>
              <a:ea typeface="华文行楷" panose="02010800040101010101" charset="-122"/>
            </a:endParaRPr>
          </a:p>
        </p:txBody>
      </p:sp>
      <p:sp>
        <p:nvSpPr>
          <p:cNvPr id="51" name="文本框 50"/>
          <p:cNvSpPr txBox="1"/>
          <p:nvPr/>
        </p:nvSpPr>
        <p:spPr>
          <a:xfrm>
            <a:off x="4204335" y="4370070"/>
            <a:ext cx="894080" cy="521970"/>
          </a:xfrm>
          <a:prstGeom prst="rect">
            <a:avLst/>
          </a:prstGeom>
          <a:solidFill>
            <a:srgbClr val="FF0000"/>
          </a:solidFill>
        </p:spPr>
        <p:txBody>
          <a:bodyPr wrap="none" rtlCol="0">
            <a:spAutoFit/>
          </a:bodyPr>
          <a:p>
            <a:r>
              <a:rPr lang="zh-CN" altLang="en-US" sz="2800">
                <a:solidFill>
                  <a:schemeClr val="bg1"/>
                </a:solidFill>
                <a:latin typeface="华文行楷" panose="02010800040101010101" charset="-122"/>
                <a:ea typeface="华文行楷" panose="02010800040101010101" charset="-122"/>
              </a:rPr>
              <a:t>西亚</a:t>
            </a:r>
            <a:endParaRPr lang="zh-CN" altLang="en-US" sz="2800">
              <a:solidFill>
                <a:schemeClr val="bg1"/>
              </a:solidFill>
              <a:latin typeface="华文行楷" panose="02010800040101010101" charset="-122"/>
              <a:ea typeface="华文行楷" panose="02010800040101010101" charset="-122"/>
            </a:endParaRPr>
          </a:p>
        </p:txBody>
      </p:sp>
      <p:pic>
        <p:nvPicPr>
          <p:cNvPr id="52" name="图片 51"/>
          <p:cNvPicPr>
            <a:picLocks noChangeAspect="1"/>
          </p:cNvPicPr>
          <p:nvPr/>
        </p:nvPicPr>
        <p:blipFill>
          <a:blip r:embed="rId2"/>
          <a:stretch>
            <a:fillRect/>
          </a:stretch>
        </p:blipFill>
        <p:spPr>
          <a:xfrm>
            <a:off x="3944620" y="67945"/>
            <a:ext cx="7211060" cy="691451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5" grpId="0" bldLvl="0" animBg="1"/>
      <p:bldP spid="28" grpId="0" bldLvl="0" animBg="1"/>
      <p:bldP spid="27" grpId="0" bldLvl="0" animBg="1"/>
      <p:bldP spid="24" grpId="0" bldLvl="0" animBg="1"/>
      <p:bldP spid="29" grpId="0" bldLvl="0" animBg="1"/>
      <p:bldP spid="30" grpId="0" bldLvl="0" animBg="1"/>
      <p:bldP spid="31" grpId="0" bldLvl="0" animBg="1"/>
      <p:bldP spid="33" grpId="0" bldLvl="0" animBg="1"/>
      <p:bldP spid="34" grpId="0" bldLvl="0" animBg="1"/>
      <p:bldP spid="36" grpId="0" bldLvl="0" animBg="1"/>
      <p:bldP spid="38" grpId="0" bldLvl="0" animBg="1"/>
      <p:bldP spid="39" grpId="0" bldLvl="0" animBg="1"/>
      <p:bldP spid="40" grpId="0" bldLvl="0" animBg="1"/>
      <p:bldP spid="37" grpId="0" bldLvl="0" animBg="1"/>
      <p:bldP spid="46" grpId="0" bldLvl="0" animBg="1"/>
      <p:bldP spid="47" grpId="0" bldLvl="0" animBg="1"/>
      <p:bldP spid="48" grpId="0" bldLvl="0" animBg="1"/>
      <p:bldP spid="49" grpId="0" bldLvl="0" animBg="1"/>
      <p:bldP spid="50" grpId="0" bldLvl="0" animBg="1"/>
      <p:bldP spid="51" grpId="0" bldLvl="0" animBg="1"/>
      <p:bldP spid="45" grpId="0" bldLvl="0" animBg="1"/>
      <p:bldP spid="4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7" name="图片 106"/>
          <p:cNvPicPr/>
          <p:nvPr/>
        </p:nvPicPr>
        <p:blipFill>
          <a:blip r:embed="rId1"/>
          <a:stretch>
            <a:fillRect/>
          </a:stretch>
        </p:blipFill>
        <p:spPr>
          <a:xfrm>
            <a:off x="0" y="0"/>
            <a:ext cx="5407660" cy="3482340"/>
          </a:xfrm>
          <a:prstGeom prst="rect">
            <a:avLst/>
          </a:prstGeom>
          <a:noFill/>
          <a:ln w="9525">
            <a:noFill/>
          </a:ln>
        </p:spPr>
      </p:pic>
      <p:pic>
        <p:nvPicPr>
          <p:cNvPr id="108" name="图片 107"/>
          <p:cNvPicPr/>
          <p:nvPr/>
        </p:nvPicPr>
        <p:blipFill>
          <a:blip r:embed="rId2"/>
          <a:stretch>
            <a:fillRect/>
          </a:stretch>
        </p:blipFill>
        <p:spPr>
          <a:xfrm>
            <a:off x="0" y="3482340"/>
            <a:ext cx="5407660" cy="3375660"/>
          </a:xfrm>
          <a:prstGeom prst="rect">
            <a:avLst/>
          </a:prstGeom>
          <a:noFill/>
          <a:ln w="9525">
            <a:noFill/>
          </a:ln>
        </p:spPr>
      </p:pic>
      <p:pic>
        <p:nvPicPr>
          <p:cNvPr id="109" name="图片 108"/>
          <p:cNvPicPr/>
          <p:nvPr/>
        </p:nvPicPr>
        <p:blipFill>
          <a:blip r:embed="rId3"/>
          <a:srcRect r="50562" b="13044"/>
          <a:stretch>
            <a:fillRect/>
          </a:stretch>
        </p:blipFill>
        <p:spPr>
          <a:xfrm>
            <a:off x="8420100" y="0"/>
            <a:ext cx="3771900" cy="2484755"/>
          </a:xfrm>
          <a:prstGeom prst="rect">
            <a:avLst/>
          </a:prstGeom>
          <a:noFill/>
          <a:ln w="9525">
            <a:noFill/>
          </a:ln>
        </p:spPr>
      </p:pic>
      <p:sp>
        <p:nvSpPr>
          <p:cNvPr id="2" name="文本框 1"/>
          <p:cNvSpPr txBox="1"/>
          <p:nvPr/>
        </p:nvSpPr>
        <p:spPr>
          <a:xfrm>
            <a:off x="6777355" y="3857625"/>
            <a:ext cx="2621280" cy="1568450"/>
          </a:xfrm>
          <a:prstGeom prst="rect">
            <a:avLst/>
          </a:prstGeom>
          <a:noFill/>
        </p:spPr>
        <p:txBody>
          <a:bodyPr wrap="none" rtlCol="0">
            <a:spAutoFit/>
          </a:bodyPr>
          <a:p>
            <a:r>
              <a:rPr lang="zh-CN" altLang="en-US" sz="9600">
                <a:solidFill>
                  <a:srgbClr val="FF0000"/>
                </a:solidFill>
                <a:latin typeface="华文琥珀" panose="02010800040101010101" charset="-122"/>
                <a:ea typeface="华文琥珀" panose="02010800040101010101" charset="-122"/>
              </a:rPr>
              <a:t>日本</a:t>
            </a:r>
            <a:endParaRPr lang="zh-CN" altLang="en-US" sz="9600">
              <a:solidFill>
                <a:srgbClr val="FF0000"/>
              </a:solidFill>
              <a:latin typeface="华文琥珀" panose="02010800040101010101" charset="-122"/>
              <a:ea typeface="华文琥珀" panose="0201080004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86995" y="0"/>
            <a:ext cx="4969510" cy="521970"/>
          </a:xfrm>
          <a:prstGeom prst="rect">
            <a:avLst/>
          </a:prstGeom>
          <a:noFill/>
        </p:spPr>
        <p:txBody>
          <a:bodyPr wrap="square" rtlCol="0">
            <a:spAutoFit/>
          </a:bodyPr>
          <a:p>
            <a:pPr algn="l"/>
            <a:r>
              <a:rPr lang="zh-CN" altLang="en-US" sz="2800" b="1"/>
              <a:t>日本的地理位置（地图册</a:t>
            </a:r>
            <a:r>
              <a:rPr lang="en-US" altLang="zh-CN" sz="2800" b="1"/>
              <a:t>P9</a:t>
            </a:r>
            <a:r>
              <a:rPr lang="zh-CN" altLang="en-US" sz="2800" b="1"/>
              <a:t>）</a:t>
            </a:r>
            <a:endParaRPr lang="zh-CN" altLang="en-US" sz="2800" b="1"/>
          </a:p>
        </p:txBody>
      </p:sp>
      <p:pic>
        <p:nvPicPr>
          <p:cNvPr id="14" name="图片 13"/>
          <p:cNvPicPr>
            <a:picLocks noChangeAspect="1"/>
          </p:cNvPicPr>
          <p:nvPr/>
        </p:nvPicPr>
        <p:blipFill>
          <a:blip r:embed="rId1">
            <a:lum contrast="24000"/>
          </a:blip>
          <a:stretch>
            <a:fillRect/>
          </a:stretch>
        </p:blipFill>
        <p:spPr>
          <a:xfrm>
            <a:off x="0" y="934720"/>
            <a:ext cx="5640705" cy="5782310"/>
          </a:xfrm>
          <a:prstGeom prst="rect">
            <a:avLst/>
          </a:prstGeom>
        </p:spPr>
      </p:pic>
      <p:sp>
        <p:nvSpPr>
          <p:cNvPr id="16" name="文本框 15"/>
          <p:cNvSpPr txBox="1"/>
          <p:nvPr/>
        </p:nvSpPr>
        <p:spPr>
          <a:xfrm>
            <a:off x="5888990" y="190500"/>
            <a:ext cx="6136005" cy="1753235"/>
          </a:xfrm>
          <a:prstGeom prst="rect">
            <a:avLst/>
          </a:prstGeom>
          <a:ln w="38100"/>
        </p:spPr>
        <p:style>
          <a:lnRef idx="2">
            <a:schemeClr val="accent1"/>
          </a:lnRef>
          <a:fillRef idx="1">
            <a:schemeClr val="lt1"/>
          </a:fillRef>
          <a:effectRef idx="0">
            <a:schemeClr val="accent1"/>
          </a:effectRef>
          <a:fontRef idx="minor">
            <a:schemeClr val="dk1"/>
          </a:fontRef>
        </p:style>
        <p:txBody>
          <a:bodyPr wrap="square" rtlCol="0">
            <a:spAutoFit/>
          </a:bodyPr>
          <a:p>
            <a:pPr fontAlgn="auto">
              <a:lnSpc>
                <a:spcPct val="150000"/>
              </a:lnSpc>
            </a:pPr>
            <a:r>
              <a:rPr lang="zh-CN" altLang="en-US" sz="2400" b="1">
                <a:latin typeface="+mn-ea"/>
                <a:cs typeface="+mn-ea"/>
              </a:rPr>
              <a:t>日本位于</a:t>
            </a:r>
            <a:r>
              <a:rPr lang="en-US" altLang="zh-CN" sz="2400" b="1">
                <a:latin typeface="+mn-ea"/>
                <a:cs typeface="+mn-ea"/>
              </a:rPr>
              <a:t>           </a:t>
            </a:r>
            <a:r>
              <a:rPr lang="zh-CN" altLang="en-US" sz="2400" b="1">
                <a:latin typeface="+mn-ea"/>
                <a:cs typeface="+mn-ea"/>
              </a:rPr>
              <a:t>（东亚</a:t>
            </a:r>
            <a:r>
              <a:rPr lang="en-US" altLang="zh-CN" sz="2400" b="1">
                <a:latin typeface="+mn-ea"/>
                <a:cs typeface="+mn-ea"/>
              </a:rPr>
              <a:t>/</a:t>
            </a:r>
            <a:r>
              <a:rPr lang="zh-CN" altLang="en-US" sz="2400" b="1">
                <a:latin typeface="+mn-ea"/>
                <a:cs typeface="+mn-ea"/>
              </a:rPr>
              <a:t>北亚</a:t>
            </a:r>
            <a:r>
              <a:rPr lang="en-US" altLang="zh-CN" sz="2400" b="1">
                <a:latin typeface="+mn-ea"/>
                <a:cs typeface="+mn-ea"/>
              </a:rPr>
              <a:t>/</a:t>
            </a:r>
            <a:r>
              <a:rPr lang="zh-CN" altLang="en-US" sz="2400" b="1">
                <a:latin typeface="+mn-ea"/>
                <a:cs typeface="+mn-ea"/>
              </a:rPr>
              <a:t>南亚</a:t>
            </a:r>
            <a:r>
              <a:rPr lang="en-US" altLang="zh-CN" sz="2400" b="1">
                <a:latin typeface="+mn-ea"/>
                <a:cs typeface="+mn-ea"/>
              </a:rPr>
              <a:t>/</a:t>
            </a:r>
            <a:r>
              <a:rPr lang="zh-CN" altLang="en-US" sz="2400" b="1">
                <a:latin typeface="+mn-ea"/>
                <a:cs typeface="+mn-ea"/>
              </a:rPr>
              <a:t>东南亚</a:t>
            </a:r>
            <a:r>
              <a:rPr lang="en-US" altLang="zh-CN" sz="2400" b="1">
                <a:latin typeface="+mn-ea"/>
                <a:cs typeface="+mn-ea"/>
              </a:rPr>
              <a:t>/</a:t>
            </a:r>
            <a:r>
              <a:rPr lang="zh-CN" altLang="en-US" sz="2400" b="1">
                <a:latin typeface="+mn-ea"/>
                <a:cs typeface="+mn-ea"/>
              </a:rPr>
              <a:t>西亚</a:t>
            </a:r>
            <a:r>
              <a:rPr lang="en-US" altLang="zh-CN" sz="2400" b="1">
                <a:latin typeface="+mn-ea"/>
                <a:cs typeface="+mn-ea"/>
              </a:rPr>
              <a:t>/</a:t>
            </a:r>
            <a:r>
              <a:rPr lang="zh-CN" altLang="en-US" sz="2400" b="1">
                <a:latin typeface="+mn-ea"/>
                <a:cs typeface="+mn-ea"/>
              </a:rPr>
              <a:t>中亚），是</a:t>
            </a:r>
            <a:r>
              <a:rPr lang="en-US" altLang="zh-CN" sz="2400" b="1">
                <a:latin typeface="+mn-ea"/>
                <a:cs typeface="+mn-ea"/>
              </a:rPr>
              <a:t>           </a:t>
            </a:r>
            <a:r>
              <a:rPr lang="zh-CN" altLang="en-US" sz="2400" b="1">
                <a:latin typeface="+mn-ea"/>
                <a:cs typeface="+mn-ea"/>
              </a:rPr>
              <a:t>（内陆国</a:t>
            </a:r>
            <a:r>
              <a:rPr lang="en-US" altLang="zh-CN" sz="2400" b="1">
                <a:latin typeface="+mn-ea"/>
                <a:cs typeface="+mn-ea"/>
              </a:rPr>
              <a:t>/</a:t>
            </a:r>
            <a:r>
              <a:rPr lang="zh-CN" altLang="en-US" sz="2400" b="1">
                <a:latin typeface="+mn-ea"/>
                <a:cs typeface="+mn-ea"/>
              </a:rPr>
              <a:t>沿海国</a:t>
            </a:r>
            <a:r>
              <a:rPr lang="en-US" altLang="zh-CN" sz="2400" b="1">
                <a:latin typeface="+mn-ea"/>
                <a:cs typeface="+mn-ea"/>
              </a:rPr>
              <a:t>/</a:t>
            </a:r>
            <a:r>
              <a:rPr lang="zh-CN" altLang="en-US" sz="2400" b="1">
                <a:latin typeface="+mn-ea"/>
                <a:cs typeface="+mn-ea"/>
              </a:rPr>
              <a:t>岛国）。</a:t>
            </a:r>
            <a:endParaRPr lang="zh-CN" altLang="en-US" sz="2400" b="1">
              <a:latin typeface="+mn-ea"/>
              <a:cs typeface="+mn-ea"/>
            </a:endParaRPr>
          </a:p>
        </p:txBody>
      </p:sp>
      <p:sp>
        <p:nvSpPr>
          <p:cNvPr id="17" name="文本框 16"/>
          <p:cNvSpPr txBox="1"/>
          <p:nvPr/>
        </p:nvSpPr>
        <p:spPr>
          <a:xfrm>
            <a:off x="7349490" y="262255"/>
            <a:ext cx="894080" cy="521970"/>
          </a:xfrm>
          <a:prstGeom prst="rect">
            <a:avLst/>
          </a:prstGeom>
          <a:noFill/>
        </p:spPr>
        <p:txBody>
          <a:bodyPr wrap="none" rtlCol="0">
            <a:spAutoFit/>
          </a:bodyPr>
          <a:p>
            <a:r>
              <a:rPr lang="zh-CN" altLang="en-US" sz="2800" b="1">
                <a:solidFill>
                  <a:srgbClr val="FF0000"/>
                </a:solidFill>
                <a:latin typeface="微软雅黑" panose="020B0503020204020204" charset="-122"/>
                <a:ea typeface="微软雅黑" panose="020B0503020204020204" charset="-122"/>
              </a:rPr>
              <a:t>东亚</a:t>
            </a:r>
            <a:endParaRPr lang="zh-CN" altLang="en-US" sz="2800" b="1">
              <a:solidFill>
                <a:srgbClr val="FF0000"/>
              </a:solidFill>
              <a:latin typeface="微软雅黑" panose="020B0503020204020204" charset="-122"/>
              <a:ea typeface="微软雅黑" panose="020B0503020204020204" charset="-122"/>
            </a:endParaRPr>
          </a:p>
        </p:txBody>
      </p:sp>
      <p:sp>
        <p:nvSpPr>
          <p:cNvPr id="18" name="文本框 17"/>
          <p:cNvSpPr txBox="1"/>
          <p:nvPr/>
        </p:nvSpPr>
        <p:spPr>
          <a:xfrm>
            <a:off x="8401050" y="806450"/>
            <a:ext cx="894080" cy="521970"/>
          </a:xfrm>
          <a:prstGeom prst="rect">
            <a:avLst/>
          </a:prstGeom>
          <a:noFill/>
        </p:spPr>
        <p:txBody>
          <a:bodyPr wrap="none" rtlCol="0">
            <a:spAutoFit/>
          </a:bodyPr>
          <a:p>
            <a:r>
              <a:rPr lang="zh-CN" altLang="en-US" sz="2800" b="1">
                <a:solidFill>
                  <a:srgbClr val="FF0000"/>
                </a:solidFill>
                <a:latin typeface="微软雅黑" panose="020B0503020204020204" charset="-122"/>
                <a:ea typeface="微软雅黑" panose="020B0503020204020204" charset="-122"/>
              </a:rPr>
              <a:t>岛国</a:t>
            </a:r>
            <a:endParaRPr lang="zh-CN" altLang="en-US" sz="2800" b="1">
              <a:solidFill>
                <a:srgbClr val="FF0000"/>
              </a:solidFill>
              <a:latin typeface="微软雅黑" panose="020B0503020204020204" charset="-122"/>
              <a:ea typeface="微软雅黑" panose="020B0503020204020204" charset="-122"/>
            </a:endParaRPr>
          </a:p>
        </p:txBody>
      </p:sp>
      <p:sp>
        <p:nvSpPr>
          <p:cNvPr id="19" name="文本框 18"/>
          <p:cNvSpPr txBox="1"/>
          <p:nvPr/>
        </p:nvSpPr>
        <p:spPr>
          <a:xfrm>
            <a:off x="5888990" y="2611120"/>
            <a:ext cx="50596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a:t>你能否说出日本周边濒临的海洋吗？</a:t>
            </a:r>
            <a:endParaRPr lang="zh-CN" altLang="en-US" sz="2400"/>
          </a:p>
        </p:txBody>
      </p:sp>
      <p:sp>
        <p:nvSpPr>
          <p:cNvPr id="20" name="文本框 19"/>
          <p:cNvSpPr txBox="1"/>
          <p:nvPr/>
        </p:nvSpPr>
        <p:spPr>
          <a:xfrm>
            <a:off x="5888990" y="3738880"/>
            <a:ext cx="536448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p>
            <a:r>
              <a:rPr lang="zh-CN" altLang="en-US" sz="2400"/>
              <a:t>你能否说出与日本隔海相望的国家吗？</a:t>
            </a:r>
            <a:endParaRPr lang="zh-CN" altLang="en-US" sz="2400"/>
          </a:p>
        </p:txBody>
      </p:sp>
      <p:sp>
        <p:nvSpPr>
          <p:cNvPr id="21" name="文本框 20"/>
          <p:cNvSpPr txBox="1"/>
          <p:nvPr/>
        </p:nvSpPr>
        <p:spPr>
          <a:xfrm>
            <a:off x="3873500" y="3627120"/>
            <a:ext cx="1097280" cy="460375"/>
          </a:xfrm>
          <a:prstGeom prst="rect">
            <a:avLst/>
          </a:prstGeom>
          <a:noFill/>
        </p:spPr>
        <p:txBody>
          <a:bodyPr wrap="none" rtlCol="0">
            <a:spAutoFit/>
          </a:bodyPr>
          <a:p>
            <a:r>
              <a:rPr lang="zh-CN" altLang="en-US" sz="2400" b="1">
                <a:solidFill>
                  <a:srgbClr val="002060"/>
                </a:solidFill>
                <a:latin typeface="微软雅黑" panose="020B0503020204020204" charset="-122"/>
                <a:ea typeface="微软雅黑" panose="020B0503020204020204" charset="-122"/>
              </a:rPr>
              <a:t>太平洋</a:t>
            </a:r>
            <a:endParaRPr lang="zh-CN" altLang="en-US" sz="2400" b="1">
              <a:solidFill>
                <a:srgbClr val="002060"/>
              </a:solidFill>
              <a:latin typeface="微软雅黑" panose="020B0503020204020204" charset="-122"/>
              <a:ea typeface="微软雅黑" panose="020B0503020204020204" charset="-122"/>
            </a:endParaRPr>
          </a:p>
        </p:txBody>
      </p:sp>
      <p:sp>
        <p:nvSpPr>
          <p:cNvPr id="22" name="文本框 21"/>
          <p:cNvSpPr txBox="1"/>
          <p:nvPr/>
        </p:nvSpPr>
        <p:spPr>
          <a:xfrm>
            <a:off x="3817620" y="1206500"/>
            <a:ext cx="1706880" cy="460375"/>
          </a:xfrm>
          <a:prstGeom prst="rect">
            <a:avLst/>
          </a:prstGeom>
          <a:noFill/>
        </p:spPr>
        <p:txBody>
          <a:bodyPr wrap="none" rtlCol="0">
            <a:spAutoFit/>
          </a:bodyPr>
          <a:p>
            <a:r>
              <a:rPr lang="zh-CN" altLang="en-US" sz="2400" b="1">
                <a:solidFill>
                  <a:srgbClr val="002060"/>
                </a:solidFill>
                <a:latin typeface="微软雅黑" panose="020B0503020204020204" charset="-122"/>
                <a:ea typeface="微软雅黑" panose="020B0503020204020204" charset="-122"/>
              </a:rPr>
              <a:t>鄂霍次克海</a:t>
            </a:r>
            <a:endParaRPr lang="zh-CN" altLang="en-US" sz="2400" b="1">
              <a:solidFill>
                <a:srgbClr val="002060"/>
              </a:solidFill>
              <a:latin typeface="微软雅黑" panose="020B0503020204020204" charset="-122"/>
              <a:ea typeface="微软雅黑" panose="020B0503020204020204" charset="-122"/>
            </a:endParaRPr>
          </a:p>
        </p:txBody>
      </p:sp>
      <p:sp>
        <p:nvSpPr>
          <p:cNvPr id="23" name="文本框 22"/>
          <p:cNvSpPr txBox="1"/>
          <p:nvPr/>
        </p:nvSpPr>
        <p:spPr>
          <a:xfrm>
            <a:off x="1087120" y="3016250"/>
            <a:ext cx="1097280" cy="460375"/>
          </a:xfrm>
          <a:prstGeom prst="rect">
            <a:avLst/>
          </a:prstGeom>
          <a:noFill/>
        </p:spPr>
        <p:txBody>
          <a:bodyPr wrap="none" rtlCol="0">
            <a:spAutoFit/>
          </a:bodyPr>
          <a:p>
            <a:r>
              <a:rPr lang="zh-CN" altLang="en-US" sz="2400" b="1">
                <a:solidFill>
                  <a:srgbClr val="002060"/>
                </a:solidFill>
                <a:latin typeface="微软雅黑" panose="020B0503020204020204" charset="-122"/>
                <a:ea typeface="微软雅黑" panose="020B0503020204020204" charset="-122"/>
              </a:rPr>
              <a:t>日本海</a:t>
            </a:r>
            <a:endParaRPr lang="zh-CN" altLang="en-US" sz="2400" b="1">
              <a:solidFill>
                <a:srgbClr val="002060"/>
              </a:solidFill>
              <a:latin typeface="微软雅黑" panose="020B0503020204020204" charset="-122"/>
              <a:ea typeface="微软雅黑" panose="020B0503020204020204" charset="-122"/>
            </a:endParaRPr>
          </a:p>
        </p:txBody>
      </p:sp>
      <p:sp>
        <p:nvSpPr>
          <p:cNvPr id="24" name="文本框 23"/>
          <p:cNvSpPr txBox="1"/>
          <p:nvPr/>
        </p:nvSpPr>
        <p:spPr>
          <a:xfrm>
            <a:off x="86995" y="4730750"/>
            <a:ext cx="1402080" cy="460375"/>
          </a:xfrm>
          <a:prstGeom prst="rect">
            <a:avLst/>
          </a:prstGeom>
          <a:noFill/>
        </p:spPr>
        <p:txBody>
          <a:bodyPr wrap="none" rtlCol="0">
            <a:spAutoFit/>
          </a:bodyPr>
          <a:p>
            <a:r>
              <a:rPr lang="zh-CN" altLang="en-US" sz="2400" b="1">
                <a:solidFill>
                  <a:srgbClr val="002060"/>
                </a:solidFill>
                <a:latin typeface="微软雅黑" panose="020B0503020204020204" charset="-122"/>
                <a:ea typeface="微软雅黑" panose="020B0503020204020204" charset="-122"/>
              </a:rPr>
              <a:t>朝鲜海峡</a:t>
            </a:r>
            <a:endParaRPr lang="zh-CN" altLang="en-US" sz="2400" b="1">
              <a:solidFill>
                <a:srgbClr val="002060"/>
              </a:solidFill>
              <a:latin typeface="微软雅黑" panose="020B0503020204020204" charset="-122"/>
              <a:ea typeface="微软雅黑" panose="020B0503020204020204" charset="-122"/>
            </a:endParaRPr>
          </a:p>
        </p:txBody>
      </p:sp>
      <p:sp>
        <p:nvSpPr>
          <p:cNvPr id="25" name="文本框 24"/>
          <p:cNvSpPr txBox="1"/>
          <p:nvPr/>
        </p:nvSpPr>
        <p:spPr>
          <a:xfrm>
            <a:off x="86995" y="6048375"/>
            <a:ext cx="792480" cy="460375"/>
          </a:xfrm>
          <a:prstGeom prst="rect">
            <a:avLst/>
          </a:prstGeom>
          <a:noFill/>
        </p:spPr>
        <p:txBody>
          <a:bodyPr wrap="none" rtlCol="0">
            <a:spAutoFit/>
          </a:bodyPr>
          <a:p>
            <a:r>
              <a:rPr lang="zh-CN" altLang="en-US" sz="2400" b="1">
                <a:solidFill>
                  <a:srgbClr val="002060"/>
                </a:solidFill>
                <a:latin typeface="微软雅黑" panose="020B0503020204020204" charset="-122"/>
                <a:ea typeface="微软雅黑" panose="020B0503020204020204" charset="-122"/>
              </a:rPr>
              <a:t>东海</a:t>
            </a:r>
            <a:endParaRPr lang="zh-CN" altLang="en-US" sz="2400" b="1">
              <a:solidFill>
                <a:srgbClr val="002060"/>
              </a:solidFill>
              <a:latin typeface="微软雅黑" panose="020B0503020204020204" charset="-122"/>
              <a:ea typeface="微软雅黑" panose="020B0503020204020204" charset="-122"/>
            </a:endParaRPr>
          </a:p>
        </p:txBody>
      </p:sp>
      <p:sp>
        <p:nvSpPr>
          <p:cNvPr id="26" name="文本框 25"/>
          <p:cNvSpPr txBox="1"/>
          <p:nvPr/>
        </p:nvSpPr>
        <p:spPr>
          <a:xfrm>
            <a:off x="5876290" y="4408805"/>
            <a:ext cx="3840480" cy="460375"/>
          </a:xfrm>
          <a:prstGeom prst="rect">
            <a:avLst/>
          </a:prstGeom>
          <a:noFill/>
        </p:spPr>
        <p:txBody>
          <a:bodyPr wrap="none" rtlCol="0">
            <a:spAutoFit/>
          </a:bodyPr>
          <a:p>
            <a:r>
              <a:rPr lang="zh-CN" altLang="en-US" sz="2400" b="1">
                <a:solidFill>
                  <a:srgbClr val="FF0000"/>
                </a:solidFill>
                <a:latin typeface="微软雅黑" panose="020B0503020204020204" charset="-122"/>
                <a:ea typeface="微软雅黑" panose="020B0503020204020204" charset="-122"/>
              </a:rPr>
              <a:t>俄罗斯、朝鲜、韩国、中国</a:t>
            </a:r>
            <a:endParaRPr lang="zh-CN" altLang="en-US" sz="2400" b="1">
              <a:solidFill>
                <a:srgbClr val="FF0000"/>
              </a:solidFill>
              <a:latin typeface="微软雅黑" panose="020B0503020204020204" charset="-122"/>
              <a:ea typeface="微软雅黑" panose="020B0503020204020204" charset="-122"/>
            </a:endParaRPr>
          </a:p>
        </p:txBody>
      </p:sp>
      <p:sp>
        <p:nvSpPr>
          <p:cNvPr id="27" name="文本框 26"/>
          <p:cNvSpPr txBox="1"/>
          <p:nvPr/>
        </p:nvSpPr>
        <p:spPr>
          <a:xfrm>
            <a:off x="6366510" y="5667375"/>
            <a:ext cx="4418965" cy="706755"/>
          </a:xfrm>
          <a:prstGeom prst="rect">
            <a:avLst/>
          </a:prstGeom>
          <a:noFill/>
        </p:spPr>
        <p:txBody>
          <a:bodyPr wrap="square" rtlCol="0">
            <a:spAutoFit/>
          </a:bodyPr>
          <a:p>
            <a:pPr algn="ctr"/>
            <a:r>
              <a:rPr lang="zh-CN" altLang="en-US" sz="4000">
                <a:solidFill>
                  <a:schemeClr val="accent6">
                    <a:lumMod val="75000"/>
                  </a:schemeClr>
                </a:solidFill>
                <a:latin typeface="华文隶书" panose="02010800040101010101" charset="-122"/>
                <a:ea typeface="华文隶书" panose="02010800040101010101" charset="-122"/>
              </a:rPr>
              <a:t>一衣带水的邻邦</a:t>
            </a:r>
            <a:endParaRPr lang="zh-CN" altLang="en-US" sz="4000">
              <a:solidFill>
                <a:schemeClr val="accent6">
                  <a:lumMod val="75000"/>
                </a:schemeClr>
              </a:solidFill>
              <a:latin typeface="华文隶书" panose="02010800040101010101" charset="-122"/>
              <a:ea typeface="华文隶书"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p:bldP spid="18" grpId="0"/>
      <p:bldP spid="19" grpId="0" bldLvl="0" animBg="1"/>
      <p:bldP spid="21" grpId="0"/>
      <p:bldP spid="21" grpId="1"/>
      <p:bldP spid="22" grpId="0"/>
      <p:bldP spid="22" grpId="1"/>
      <p:bldP spid="23" grpId="0"/>
      <p:bldP spid="23" grpId="1"/>
      <p:bldP spid="24" grpId="0"/>
      <p:bldP spid="24" grpId="1"/>
      <p:bldP spid="25" grpId="0"/>
      <p:bldP spid="25" grpId="1"/>
      <p:bldP spid="20" grpId="0" bldLvl="0" animBg="1"/>
      <p:bldP spid="20" grpId="1" animBg="1"/>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86995" y="0"/>
            <a:ext cx="4159250" cy="521970"/>
          </a:xfrm>
          <a:prstGeom prst="rect">
            <a:avLst/>
          </a:prstGeom>
          <a:noFill/>
        </p:spPr>
        <p:txBody>
          <a:bodyPr wrap="square" rtlCol="0">
            <a:spAutoFit/>
          </a:bodyPr>
          <a:p>
            <a:pPr algn="l"/>
            <a:r>
              <a:rPr lang="zh-CN" altLang="en-US" sz="2800" b="1"/>
              <a:t>日本的组成（地图册</a:t>
            </a:r>
            <a:r>
              <a:rPr lang="en-US" altLang="zh-CN" sz="2800" b="1"/>
              <a:t>P9</a:t>
            </a:r>
            <a:r>
              <a:rPr lang="zh-CN" altLang="en-US" sz="2800" b="1"/>
              <a:t>）</a:t>
            </a:r>
            <a:endParaRPr lang="zh-CN" altLang="en-US" sz="2800" b="1"/>
          </a:p>
        </p:txBody>
      </p:sp>
      <p:pic>
        <p:nvPicPr>
          <p:cNvPr id="14" name="图片 13"/>
          <p:cNvPicPr>
            <a:picLocks noChangeAspect="1"/>
          </p:cNvPicPr>
          <p:nvPr/>
        </p:nvPicPr>
        <p:blipFill>
          <a:blip r:embed="rId1">
            <a:lum contrast="24000"/>
          </a:blip>
          <a:stretch>
            <a:fillRect/>
          </a:stretch>
        </p:blipFill>
        <p:spPr>
          <a:xfrm>
            <a:off x="635" y="691515"/>
            <a:ext cx="5603240" cy="5743575"/>
          </a:xfrm>
          <a:prstGeom prst="rect">
            <a:avLst/>
          </a:prstGeom>
        </p:spPr>
      </p:pic>
      <p:sp>
        <p:nvSpPr>
          <p:cNvPr id="2" name="文本框 1"/>
          <p:cNvSpPr txBox="1"/>
          <p:nvPr/>
        </p:nvSpPr>
        <p:spPr>
          <a:xfrm>
            <a:off x="4484370" y="61595"/>
            <a:ext cx="1605280" cy="521970"/>
          </a:xfrm>
          <a:prstGeom prst="rect">
            <a:avLst/>
          </a:prstGeom>
          <a:noFill/>
        </p:spPr>
        <p:txBody>
          <a:bodyPr wrap="none" rtlCol="0">
            <a:spAutoFit/>
          </a:bodyPr>
          <a:p>
            <a:r>
              <a:rPr lang="zh-CN" altLang="en-US" sz="2800" b="1">
                <a:solidFill>
                  <a:srgbClr val="FF0000"/>
                </a:solidFill>
                <a:latin typeface="微软雅黑" panose="020B0503020204020204" charset="-122"/>
                <a:ea typeface="微软雅黑" panose="020B0503020204020204" charset="-122"/>
              </a:rPr>
              <a:t>东亚岛国</a:t>
            </a:r>
            <a:endParaRPr lang="zh-CN" altLang="en-US" sz="2800" b="1">
              <a:solidFill>
                <a:srgbClr val="FF0000"/>
              </a:solidFill>
              <a:latin typeface="微软雅黑" panose="020B0503020204020204" charset="-122"/>
              <a:ea typeface="微软雅黑" panose="020B0503020204020204" charset="-122"/>
            </a:endParaRPr>
          </a:p>
        </p:txBody>
      </p:sp>
      <p:sp>
        <p:nvSpPr>
          <p:cNvPr id="3" name="文本框 2"/>
          <p:cNvSpPr txBox="1"/>
          <p:nvPr/>
        </p:nvSpPr>
        <p:spPr>
          <a:xfrm>
            <a:off x="5992495" y="61595"/>
            <a:ext cx="4316730" cy="521970"/>
          </a:xfrm>
          <a:prstGeom prst="rect">
            <a:avLst/>
          </a:prstGeom>
          <a:noFill/>
        </p:spPr>
        <p:txBody>
          <a:bodyPr wrap="none" rtlCol="0">
            <a:spAutoFit/>
          </a:bodyPr>
          <a:p>
            <a:r>
              <a:rPr lang="en-US" altLang="zh-CN" sz="2800" b="1">
                <a:solidFill>
                  <a:srgbClr val="7030A0"/>
                </a:solidFill>
                <a:latin typeface="微软雅黑" panose="020B0503020204020204" charset="-122"/>
                <a:ea typeface="微软雅黑" panose="020B0503020204020204" charset="-122"/>
                <a:cs typeface="微软雅黑" panose="020B0503020204020204" charset="-122"/>
              </a:rPr>
              <a:t>——</a:t>
            </a:r>
            <a:r>
              <a:rPr lang="zh-CN" altLang="en-US" sz="2800" b="1">
                <a:solidFill>
                  <a:srgbClr val="7030A0"/>
                </a:solidFill>
                <a:latin typeface="微软雅黑" panose="020B0503020204020204" charset="-122"/>
                <a:ea typeface="微软雅黑" panose="020B0503020204020204" charset="-122"/>
                <a:cs typeface="微软雅黑" panose="020B0503020204020204" charset="-122"/>
              </a:rPr>
              <a:t>由</a:t>
            </a:r>
            <a:r>
              <a:rPr lang="en-US" altLang="zh-CN" sz="2800" b="1">
                <a:solidFill>
                  <a:srgbClr val="7030A0"/>
                </a:solidFill>
                <a:latin typeface="微软雅黑" panose="020B0503020204020204" charset="-122"/>
                <a:ea typeface="微软雅黑" panose="020B0503020204020204" charset="-122"/>
                <a:cs typeface="微软雅黑" panose="020B0503020204020204" charset="-122"/>
              </a:rPr>
              <a:t>6800</a:t>
            </a:r>
            <a:r>
              <a:rPr lang="zh-CN" altLang="en-US" sz="2800" b="1">
                <a:solidFill>
                  <a:srgbClr val="7030A0"/>
                </a:solidFill>
                <a:latin typeface="微软雅黑" panose="020B0503020204020204" charset="-122"/>
                <a:ea typeface="微软雅黑" panose="020B0503020204020204" charset="-122"/>
                <a:cs typeface="微软雅黑" panose="020B0503020204020204" charset="-122"/>
              </a:rPr>
              <a:t>多个岛屿组成</a:t>
            </a:r>
            <a:endParaRPr lang="zh-CN" altLang="en-US" sz="2800" b="1">
              <a:solidFill>
                <a:srgbClr val="7030A0"/>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5801995" y="1329055"/>
            <a:ext cx="1661160" cy="521970"/>
          </a:xfrm>
          <a:prstGeom prst="rect">
            <a:avLst/>
          </a:prstGeom>
          <a:solidFill>
            <a:schemeClr val="bg1"/>
          </a:solidFill>
        </p:spPr>
        <p:txBody>
          <a:bodyPr wrap="square" rtlCol="0">
            <a:spAutoFit/>
          </a:bodyPr>
          <a:p>
            <a:pPr algn="ctr"/>
            <a:r>
              <a:rPr lang="zh-CN" altLang="en-US" sz="2800" b="1">
                <a:latin typeface="华文楷体" panose="02010600040101010101" charset="-122"/>
                <a:ea typeface="华文楷体" panose="02010600040101010101" charset="-122"/>
              </a:rPr>
              <a:t>北海道岛</a:t>
            </a:r>
            <a:endParaRPr lang="zh-CN" altLang="en-US" sz="2800" b="1">
              <a:latin typeface="华文楷体" panose="02010600040101010101" charset="-122"/>
              <a:ea typeface="华文楷体" panose="02010600040101010101" charset="-122"/>
            </a:endParaRPr>
          </a:p>
        </p:txBody>
      </p:sp>
      <p:sp>
        <p:nvSpPr>
          <p:cNvPr id="5" name="文本框 4"/>
          <p:cNvSpPr txBox="1"/>
          <p:nvPr/>
        </p:nvSpPr>
        <p:spPr>
          <a:xfrm>
            <a:off x="8064500" y="2249805"/>
            <a:ext cx="1661160" cy="521970"/>
          </a:xfrm>
          <a:prstGeom prst="rect">
            <a:avLst/>
          </a:prstGeom>
          <a:solidFill>
            <a:schemeClr val="bg1"/>
          </a:solidFill>
        </p:spPr>
        <p:txBody>
          <a:bodyPr wrap="square" rtlCol="0">
            <a:spAutoFit/>
          </a:bodyPr>
          <a:p>
            <a:pPr lvl="0" algn="ctr">
              <a:buClrTx/>
              <a:buSzTx/>
              <a:buFontTx/>
            </a:pPr>
            <a:r>
              <a:rPr lang="zh-CN" altLang="en-US" sz="2800" b="1">
                <a:latin typeface="华文楷体" panose="02010600040101010101" charset="-122"/>
                <a:ea typeface="华文楷体" panose="02010600040101010101" charset="-122"/>
                <a:sym typeface="+mn-ea"/>
              </a:rPr>
              <a:t>本州岛</a:t>
            </a:r>
            <a:endParaRPr lang="zh-CN" altLang="en-US" sz="2800" b="1">
              <a:latin typeface="华文楷体" panose="02010600040101010101" charset="-122"/>
              <a:ea typeface="华文楷体" panose="02010600040101010101" charset="-122"/>
              <a:sym typeface="+mn-ea"/>
            </a:endParaRPr>
          </a:p>
        </p:txBody>
      </p:sp>
      <p:sp>
        <p:nvSpPr>
          <p:cNvPr id="6" name="文本框 5"/>
          <p:cNvSpPr txBox="1"/>
          <p:nvPr/>
        </p:nvSpPr>
        <p:spPr>
          <a:xfrm>
            <a:off x="8064500" y="1329055"/>
            <a:ext cx="1661160" cy="521970"/>
          </a:xfrm>
          <a:prstGeom prst="rect">
            <a:avLst/>
          </a:prstGeom>
          <a:solidFill>
            <a:schemeClr val="bg1"/>
          </a:solidFill>
        </p:spPr>
        <p:txBody>
          <a:bodyPr wrap="square" rtlCol="0">
            <a:spAutoFit/>
          </a:bodyPr>
          <a:p>
            <a:pPr lvl="0" algn="ctr">
              <a:buClrTx/>
              <a:buSzTx/>
              <a:buFontTx/>
            </a:pPr>
            <a:r>
              <a:rPr lang="zh-CN" altLang="en-US" sz="2800" b="1">
                <a:latin typeface="华文楷体" panose="02010600040101010101" charset="-122"/>
                <a:ea typeface="华文楷体" panose="02010600040101010101" charset="-122"/>
                <a:sym typeface="+mn-ea"/>
              </a:rPr>
              <a:t>四国岛</a:t>
            </a:r>
            <a:endParaRPr lang="zh-CN" altLang="en-US" sz="2800" b="1">
              <a:latin typeface="华文楷体" panose="02010600040101010101" charset="-122"/>
              <a:ea typeface="华文楷体" panose="02010600040101010101" charset="-122"/>
              <a:sym typeface="+mn-ea"/>
            </a:endParaRPr>
          </a:p>
        </p:txBody>
      </p:sp>
      <p:sp>
        <p:nvSpPr>
          <p:cNvPr id="7" name="文本框 6"/>
          <p:cNvSpPr txBox="1"/>
          <p:nvPr/>
        </p:nvSpPr>
        <p:spPr>
          <a:xfrm>
            <a:off x="10405745" y="1329055"/>
            <a:ext cx="1661160" cy="521970"/>
          </a:xfrm>
          <a:prstGeom prst="rect">
            <a:avLst/>
          </a:prstGeom>
          <a:solidFill>
            <a:schemeClr val="bg1"/>
          </a:solidFill>
        </p:spPr>
        <p:txBody>
          <a:bodyPr wrap="square" rtlCol="0">
            <a:spAutoFit/>
          </a:bodyPr>
          <a:p>
            <a:pPr lvl="0" algn="ctr">
              <a:buClrTx/>
              <a:buSzTx/>
              <a:buFontTx/>
            </a:pPr>
            <a:r>
              <a:rPr lang="zh-CN" altLang="en-US" sz="2800" b="1">
                <a:latin typeface="华文楷体" panose="02010600040101010101" charset="-122"/>
                <a:ea typeface="华文楷体" panose="02010600040101010101" charset="-122"/>
                <a:sym typeface="+mn-ea"/>
              </a:rPr>
              <a:t>九州岛</a:t>
            </a:r>
            <a:endParaRPr lang="zh-CN" altLang="en-US" sz="2800" b="1">
              <a:latin typeface="华文楷体" panose="02010600040101010101" charset="-122"/>
              <a:ea typeface="华文楷体" panose="02010600040101010101" charset="-122"/>
              <a:sym typeface="+mn-ea"/>
            </a:endParaRPr>
          </a:p>
        </p:txBody>
      </p:sp>
      <p:sp>
        <p:nvSpPr>
          <p:cNvPr id="8" name="椭圆 7"/>
          <p:cNvSpPr/>
          <p:nvPr/>
        </p:nvSpPr>
        <p:spPr>
          <a:xfrm>
            <a:off x="4032250" y="1905000"/>
            <a:ext cx="690245" cy="381000"/>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1349375" y="5008245"/>
            <a:ext cx="690245" cy="381000"/>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928370" y="5389245"/>
            <a:ext cx="690245" cy="381000"/>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1254125" y="4087495"/>
            <a:ext cx="365125" cy="381000"/>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椭圆 11"/>
          <p:cNvSpPr/>
          <p:nvPr/>
        </p:nvSpPr>
        <p:spPr>
          <a:xfrm>
            <a:off x="2143125" y="3579495"/>
            <a:ext cx="365125" cy="381000"/>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a:off x="2896870" y="3079115"/>
            <a:ext cx="365125" cy="381000"/>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9826625" y="2235835"/>
            <a:ext cx="2090420" cy="521970"/>
          </a:xfrm>
          <a:prstGeom prst="rect">
            <a:avLst/>
          </a:prstGeom>
          <a:noFill/>
        </p:spPr>
        <p:txBody>
          <a:bodyPr wrap="square" rtlCol="0">
            <a:spAutoFit/>
          </a:bodyPr>
          <a:p>
            <a:r>
              <a:rPr lang="zh-CN" altLang="en-US" sz="2800" b="1">
                <a:solidFill>
                  <a:srgbClr val="FF0000"/>
                </a:solidFill>
                <a:latin typeface="华文楷体" panose="02010600040101010101" charset="-122"/>
                <a:ea typeface="华文楷体" panose="02010600040101010101" charset="-122"/>
              </a:rPr>
              <a:t>（面积最大）</a:t>
            </a:r>
            <a:endParaRPr lang="zh-CN" altLang="en-US" sz="2800" b="1">
              <a:solidFill>
                <a:srgbClr val="FF0000"/>
              </a:solidFill>
              <a:latin typeface="华文楷体" panose="02010600040101010101" charset="-122"/>
              <a:ea typeface="华文楷体" panose="02010600040101010101" charset="-122"/>
            </a:endParaRPr>
          </a:p>
        </p:txBody>
      </p:sp>
      <p:sp>
        <p:nvSpPr>
          <p:cNvPr id="17" name="矩形 16"/>
          <p:cNvSpPr/>
          <p:nvPr/>
        </p:nvSpPr>
        <p:spPr>
          <a:xfrm>
            <a:off x="5707380" y="1170305"/>
            <a:ext cx="6484620" cy="185039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8" name="直接箭头连接符 17"/>
          <p:cNvCxnSpPr>
            <a:stCxn id="17" idx="2"/>
          </p:cNvCxnSpPr>
          <p:nvPr/>
        </p:nvCxnSpPr>
        <p:spPr>
          <a:xfrm>
            <a:off x="8949690" y="3020695"/>
            <a:ext cx="0" cy="800735"/>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96250" y="3805555"/>
            <a:ext cx="1607820" cy="52197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p>
            <a:r>
              <a:rPr lang="zh-CN" altLang="en-US" sz="2800" b="1">
                <a:latin typeface="华文隶书" panose="02010800040101010101" charset="-122"/>
                <a:ea typeface="华文隶书" panose="02010800040101010101" charset="-122"/>
              </a:rPr>
              <a:t>日本群岛</a:t>
            </a:r>
            <a:endParaRPr lang="zh-CN" altLang="en-US" sz="2800" b="1">
              <a:latin typeface="华文隶书" panose="02010800040101010101" charset="-122"/>
              <a:ea typeface="华文隶书" panose="02010800040101010101" charset="-122"/>
            </a:endParaRPr>
          </a:p>
        </p:txBody>
      </p:sp>
      <p:sp>
        <p:nvSpPr>
          <p:cNvPr id="20" name="文本框 19"/>
          <p:cNvSpPr txBox="1"/>
          <p:nvPr/>
        </p:nvSpPr>
        <p:spPr>
          <a:xfrm>
            <a:off x="8096250" y="4860925"/>
            <a:ext cx="1607820" cy="52197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p>
            <a:r>
              <a:rPr lang="zh-CN" altLang="en-US" sz="2800" b="1">
                <a:latin typeface="华文隶书" panose="02010800040101010101" charset="-122"/>
                <a:ea typeface="华文隶书" panose="02010800040101010101" charset="-122"/>
              </a:rPr>
              <a:t>琉球群岛</a:t>
            </a:r>
            <a:endParaRPr lang="zh-CN" altLang="en-US" sz="2800" b="1">
              <a:latin typeface="华文隶书" panose="02010800040101010101" charset="-122"/>
              <a:ea typeface="华文隶书" panose="02010800040101010101" charset="-122"/>
            </a:endParaRPr>
          </a:p>
        </p:txBody>
      </p:sp>
      <p:sp>
        <p:nvSpPr>
          <p:cNvPr id="21" name="椭圆 20"/>
          <p:cNvSpPr/>
          <p:nvPr/>
        </p:nvSpPr>
        <p:spPr>
          <a:xfrm>
            <a:off x="4826000" y="6167120"/>
            <a:ext cx="690245" cy="381000"/>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8064500" y="5786755"/>
            <a:ext cx="1661160" cy="521970"/>
          </a:xfrm>
          <a:prstGeom prst="rect">
            <a:avLst/>
          </a:prstGeom>
          <a:solidFill>
            <a:schemeClr val="bg1"/>
          </a:solidFill>
        </p:spPr>
        <p:txBody>
          <a:bodyPr wrap="square" rtlCol="0">
            <a:spAutoFit/>
          </a:bodyPr>
          <a:p>
            <a:pPr lvl="0" algn="ctr">
              <a:buClrTx/>
              <a:buSzTx/>
              <a:buFontTx/>
            </a:pPr>
            <a:r>
              <a:rPr lang="zh-CN" altLang="en-US" sz="2800" b="1">
                <a:latin typeface="华文楷体" panose="02010600040101010101" charset="-122"/>
                <a:ea typeface="华文楷体" panose="02010600040101010101" charset="-122"/>
                <a:sym typeface="+mn-ea"/>
              </a:rPr>
              <a:t>冲绳岛</a:t>
            </a:r>
            <a:endParaRPr lang="zh-CN" altLang="en-US" sz="2800" b="1">
              <a:latin typeface="华文楷体" panose="02010600040101010101" charset="-122"/>
              <a:ea typeface="华文楷体" panose="02010600040101010101" charset="-122"/>
              <a:sym typeface="+mn-ea"/>
            </a:endParaRPr>
          </a:p>
        </p:txBody>
      </p:sp>
      <p:cxnSp>
        <p:nvCxnSpPr>
          <p:cNvPr id="23" name="直接箭头连接符 22"/>
          <p:cNvCxnSpPr/>
          <p:nvPr/>
        </p:nvCxnSpPr>
        <p:spPr>
          <a:xfrm>
            <a:off x="8949690" y="5393055"/>
            <a:ext cx="0" cy="396875"/>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4333875" y="5455920"/>
            <a:ext cx="690245" cy="381000"/>
          </a:xfrm>
          <a:prstGeom prst="ellipse">
            <a:avLst/>
          </a:prstGeom>
          <a:noFill/>
          <a:ln w="28575">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6313170" y="4327525"/>
            <a:ext cx="895350" cy="5219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p>
            <a:r>
              <a:rPr lang="zh-CN" altLang="en-US" sz="2800" b="1">
                <a:latin typeface="华文隶书" panose="02010800040101010101" charset="-122"/>
                <a:ea typeface="华文隶书" panose="02010800040101010101" charset="-122"/>
              </a:rPr>
              <a:t>日本</a:t>
            </a:r>
            <a:endParaRPr lang="zh-CN" altLang="en-US" sz="2800" b="1">
              <a:latin typeface="华文隶书" panose="02010800040101010101" charset="-122"/>
              <a:ea typeface="华文隶书" panose="02010800040101010101" charset="-122"/>
            </a:endParaRPr>
          </a:p>
        </p:txBody>
      </p:sp>
      <p:cxnSp>
        <p:nvCxnSpPr>
          <p:cNvPr id="29" name="直接箭头连接符 28"/>
          <p:cNvCxnSpPr/>
          <p:nvPr/>
        </p:nvCxnSpPr>
        <p:spPr>
          <a:xfrm flipV="1">
            <a:off x="7195185" y="4087495"/>
            <a:ext cx="901065" cy="444500"/>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8" idx="3"/>
          </p:cNvCxnSpPr>
          <p:nvPr/>
        </p:nvCxnSpPr>
        <p:spPr>
          <a:xfrm>
            <a:off x="7208520" y="4588510"/>
            <a:ext cx="887730" cy="523875"/>
          </a:xfrm>
          <a:prstGeom prst="straightConnector1">
            <a:avLst/>
          </a:prstGeom>
          <a:ln>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8" grpId="0" animBg="1"/>
      <p:bldP spid="11" grpId="0" animBg="1"/>
      <p:bldP spid="12" grpId="0" animBg="1"/>
      <p:bldP spid="15" grpId="0" animBg="1"/>
      <p:bldP spid="5" grpId="0" bldLvl="0" animBg="1"/>
      <p:bldP spid="9" grpId="0" animBg="1"/>
      <p:bldP spid="6" grpId="0" bldLvl="0" animBg="1"/>
      <p:bldP spid="10" grpId="0" animBg="1"/>
      <p:bldP spid="7" grpId="0" bldLvl="0" animBg="1"/>
      <p:bldP spid="16" grpId="0"/>
      <p:bldP spid="19" grpId="0" bldLvl="0" animBg="1"/>
      <p:bldP spid="20" grpId="0" bldLvl="0" animBg="1"/>
      <p:bldP spid="21" grpId="0" bldLvl="0" animBg="1"/>
      <p:bldP spid="22" grpId="0" bldLvl="0" animBg="1"/>
      <p:bldP spid="24" grpId="0" bldLvl="0" animBg="1"/>
      <p:bldP spid="28" grpId="0" bldLvl="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1030605" y="142875"/>
            <a:ext cx="9836785" cy="583565"/>
          </a:xfrm>
          <a:prstGeom prst="rect">
            <a:avLst/>
          </a:prstGeom>
          <a:noFill/>
        </p:spPr>
        <p:txBody>
          <a:bodyPr wrap="square" rtlCol="0">
            <a:spAutoFit/>
          </a:bodyPr>
          <a:p>
            <a:pPr algn="ctr"/>
            <a:r>
              <a:rPr lang="zh-CN" altLang="en-US" sz="3200" b="1">
                <a:latin typeface="华文隶书" panose="02010800040101010101" charset="-122"/>
                <a:ea typeface="华文隶书" panose="02010800040101010101" charset="-122"/>
                <a:cs typeface="华文隶书" panose="02010800040101010101" charset="-122"/>
              </a:rPr>
              <a:t>网友所列举的中国到日本必体验的</a:t>
            </a:r>
            <a:r>
              <a:rPr lang="en-US" altLang="zh-CN" sz="3200" b="1">
                <a:latin typeface="华文隶书" panose="02010800040101010101" charset="-122"/>
                <a:ea typeface="华文隶书" panose="02010800040101010101" charset="-122"/>
                <a:cs typeface="华文隶书" panose="02010800040101010101" charset="-122"/>
              </a:rPr>
              <a:t>  10  </a:t>
            </a:r>
            <a:r>
              <a:rPr lang="zh-CN" altLang="en-US" sz="3200" b="1">
                <a:latin typeface="华文隶书" panose="02010800040101010101" charset="-122"/>
                <a:ea typeface="华文隶书" panose="02010800040101010101" charset="-122"/>
                <a:cs typeface="华文隶书" panose="02010800040101010101" charset="-122"/>
              </a:rPr>
              <a:t>件事</a:t>
            </a:r>
            <a:endParaRPr lang="zh-CN" altLang="en-US" sz="3200" b="1">
              <a:latin typeface="华文隶书" panose="02010800040101010101" charset="-122"/>
              <a:ea typeface="华文隶书" panose="02010800040101010101" charset="-122"/>
              <a:cs typeface="华文隶书" panose="02010800040101010101" charset="-122"/>
            </a:endParaRPr>
          </a:p>
        </p:txBody>
      </p:sp>
      <p:pic>
        <p:nvPicPr>
          <p:cNvPr id="111" name="图片 110"/>
          <p:cNvPicPr/>
          <p:nvPr/>
        </p:nvPicPr>
        <p:blipFill>
          <a:blip r:embed="rId1"/>
          <a:srcRect t="34522" r="21370" b="53030"/>
          <a:stretch>
            <a:fillRect/>
          </a:stretch>
        </p:blipFill>
        <p:spPr>
          <a:xfrm>
            <a:off x="6118225" y="2186305"/>
            <a:ext cx="5349875" cy="678180"/>
          </a:xfrm>
          <a:prstGeom prst="rect">
            <a:avLst/>
          </a:prstGeom>
          <a:noFill/>
          <a:ln w="9525">
            <a:noFill/>
          </a:ln>
        </p:spPr>
      </p:pic>
      <p:pic>
        <p:nvPicPr>
          <p:cNvPr id="112" name="图片 111"/>
          <p:cNvPicPr/>
          <p:nvPr/>
        </p:nvPicPr>
        <p:blipFill>
          <a:blip r:embed="rId2"/>
          <a:srcRect l="21880" t="11955" b="72806"/>
          <a:stretch>
            <a:fillRect/>
          </a:stretch>
        </p:blipFill>
        <p:spPr>
          <a:xfrm>
            <a:off x="310515" y="934085"/>
            <a:ext cx="4960620" cy="727710"/>
          </a:xfrm>
          <a:prstGeom prst="rect">
            <a:avLst/>
          </a:prstGeom>
          <a:noFill/>
          <a:ln w="9525">
            <a:noFill/>
          </a:ln>
        </p:spPr>
      </p:pic>
      <p:pic>
        <p:nvPicPr>
          <p:cNvPr id="113" name="图片 112"/>
          <p:cNvPicPr/>
          <p:nvPr/>
        </p:nvPicPr>
        <p:blipFill>
          <a:blip r:embed="rId3"/>
          <a:srcRect l="9411" t="37894" r="16409" b="43236"/>
          <a:stretch>
            <a:fillRect/>
          </a:stretch>
        </p:blipFill>
        <p:spPr>
          <a:xfrm>
            <a:off x="278130" y="2234565"/>
            <a:ext cx="4992370" cy="699770"/>
          </a:xfrm>
          <a:prstGeom prst="rect">
            <a:avLst/>
          </a:prstGeom>
          <a:noFill/>
          <a:ln w="9525">
            <a:noFill/>
          </a:ln>
        </p:spPr>
      </p:pic>
      <p:pic>
        <p:nvPicPr>
          <p:cNvPr id="114" name="图片 113"/>
          <p:cNvPicPr/>
          <p:nvPr/>
        </p:nvPicPr>
        <p:blipFill>
          <a:blip r:embed="rId4"/>
          <a:srcRect l="4250" t="8623" r="16750" b="75629"/>
          <a:stretch>
            <a:fillRect/>
          </a:stretch>
        </p:blipFill>
        <p:spPr>
          <a:xfrm>
            <a:off x="310515" y="3414395"/>
            <a:ext cx="5016500" cy="668020"/>
          </a:xfrm>
          <a:prstGeom prst="rect">
            <a:avLst/>
          </a:prstGeom>
          <a:noFill/>
          <a:ln w="9525">
            <a:noFill/>
          </a:ln>
        </p:spPr>
      </p:pic>
      <p:pic>
        <p:nvPicPr>
          <p:cNvPr id="115" name="图片 114"/>
          <p:cNvPicPr/>
          <p:nvPr/>
        </p:nvPicPr>
        <p:blipFill>
          <a:blip r:embed="rId5"/>
          <a:srcRect l="4033" t="27880" r="8189" b="54778"/>
          <a:stretch>
            <a:fillRect/>
          </a:stretch>
        </p:blipFill>
        <p:spPr>
          <a:xfrm>
            <a:off x="278130" y="4653915"/>
            <a:ext cx="5016500" cy="695960"/>
          </a:xfrm>
          <a:prstGeom prst="rect">
            <a:avLst/>
          </a:prstGeom>
          <a:noFill/>
          <a:ln w="9525">
            <a:noFill/>
          </a:ln>
        </p:spPr>
      </p:pic>
      <p:pic>
        <p:nvPicPr>
          <p:cNvPr id="116" name="图片 115"/>
          <p:cNvPicPr/>
          <p:nvPr/>
        </p:nvPicPr>
        <p:blipFill>
          <a:blip r:embed="rId6"/>
          <a:srcRect t="61233" r="4077" b="14133"/>
          <a:stretch>
            <a:fillRect/>
          </a:stretch>
        </p:blipFill>
        <p:spPr>
          <a:xfrm>
            <a:off x="297180" y="5979795"/>
            <a:ext cx="5034915" cy="678180"/>
          </a:xfrm>
          <a:prstGeom prst="rect">
            <a:avLst/>
          </a:prstGeom>
          <a:noFill/>
          <a:ln w="9525">
            <a:noFill/>
          </a:ln>
        </p:spPr>
      </p:pic>
      <p:pic>
        <p:nvPicPr>
          <p:cNvPr id="118" name="图片 117"/>
          <p:cNvPicPr/>
          <p:nvPr/>
        </p:nvPicPr>
        <p:blipFill>
          <a:blip r:embed="rId7"/>
          <a:srcRect l="12000" t="28529" r="4620" b="52733"/>
          <a:stretch>
            <a:fillRect/>
          </a:stretch>
        </p:blipFill>
        <p:spPr>
          <a:xfrm>
            <a:off x="6118225" y="845185"/>
            <a:ext cx="5294630" cy="792480"/>
          </a:xfrm>
          <a:prstGeom prst="rect">
            <a:avLst/>
          </a:prstGeom>
          <a:noFill/>
          <a:ln w="9525">
            <a:noFill/>
          </a:ln>
        </p:spPr>
      </p:pic>
      <p:pic>
        <p:nvPicPr>
          <p:cNvPr id="119" name="图片 118"/>
          <p:cNvPicPr/>
          <p:nvPr/>
        </p:nvPicPr>
        <p:blipFill>
          <a:blip r:embed="rId8"/>
          <a:srcRect t="52231" b="31769"/>
          <a:stretch>
            <a:fillRect/>
          </a:stretch>
        </p:blipFill>
        <p:spPr>
          <a:xfrm>
            <a:off x="6126480" y="3357245"/>
            <a:ext cx="5295265" cy="699135"/>
          </a:xfrm>
          <a:prstGeom prst="rect">
            <a:avLst/>
          </a:prstGeom>
          <a:noFill/>
          <a:ln w="9525">
            <a:noFill/>
          </a:ln>
        </p:spPr>
      </p:pic>
      <p:pic>
        <p:nvPicPr>
          <p:cNvPr id="120" name="图片 119"/>
          <p:cNvPicPr/>
          <p:nvPr/>
        </p:nvPicPr>
        <p:blipFill>
          <a:blip r:embed="rId9"/>
          <a:srcRect l="34352" t="33117" r="103" b="49800"/>
          <a:stretch>
            <a:fillRect/>
          </a:stretch>
        </p:blipFill>
        <p:spPr>
          <a:xfrm>
            <a:off x="6106160" y="4537075"/>
            <a:ext cx="5269230" cy="650875"/>
          </a:xfrm>
          <a:prstGeom prst="rect">
            <a:avLst/>
          </a:prstGeom>
          <a:noFill/>
          <a:ln w="9525">
            <a:noFill/>
          </a:ln>
        </p:spPr>
      </p:pic>
      <p:pic>
        <p:nvPicPr>
          <p:cNvPr id="121" name="图片 120"/>
          <p:cNvPicPr/>
          <p:nvPr/>
        </p:nvPicPr>
        <p:blipFill>
          <a:blip r:embed="rId10"/>
          <a:srcRect t="49289" b="33033"/>
          <a:stretch>
            <a:fillRect/>
          </a:stretch>
        </p:blipFill>
        <p:spPr>
          <a:xfrm>
            <a:off x="6126480" y="5776595"/>
            <a:ext cx="5295265" cy="663575"/>
          </a:xfrm>
          <a:prstGeom prst="rect">
            <a:avLst/>
          </a:prstGeom>
          <a:noFill/>
          <a:ln w="9525">
            <a:noFill/>
          </a:ln>
        </p:spPr>
      </p:pic>
      <p:sp>
        <p:nvSpPr>
          <p:cNvPr id="4" name="文本框 3"/>
          <p:cNvSpPr txBox="1"/>
          <p:nvPr/>
        </p:nvSpPr>
        <p:spPr>
          <a:xfrm>
            <a:off x="6941185" y="2264410"/>
            <a:ext cx="334010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a:solidFill>
                  <a:srgbClr val="FF0000"/>
                </a:solidFill>
                <a:latin typeface="华文隶书" panose="02010800040101010101" charset="-122"/>
                <a:ea typeface="华文隶书" panose="02010800040101010101" charset="-122"/>
                <a:cs typeface="华文行楷" panose="02010800040101010101" charset="-122"/>
              </a:rPr>
              <a:t>7.</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品日本特色美食</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5" name="文本框 4"/>
          <p:cNvSpPr txBox="1"/>
          <p:nvPr/>
        </p:nvSpPr>
        <p:spPr>
          <a:xfrm>
            <a:off x="1101725" y="1004570"/>
            <a:ext cx="311721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a:solidFill>
                  <a:srgbClr val="FF0000"/>
                </a:solidFill>
                <a:latin typeface="华文隶书" panose="02010800040101010101" charset="-122"/>
                <a:ea typeface="华文隶书" panose="02010800040101010101" charset="-122"/>
                <a:cs typeface="华文行楷" panose="02010800040101010101" charset="-122"/>
              </a:rPr>
              <a:t>1.</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冲绳岛浪漫假日</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6" name="文本框 5"/>
          <p:cNvSpPr txBox="1"/>
          <p:nvPr/>
        </p:nvSpPr>
        <p:spPr>
          <a:xfrm>
            <a:off x="1101725" y="2320925"/>
            <a:ext cx="311721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a:solidFill>
                  <a:srgbClr val="FF0000"/>
                </a:solidFill>
                <a:latin typeface="华文隶书" panose="02010800040101010101" charset="-122"/>
                <a:ea typeface="华文隶书" panose="02010800040101010101" charset="-122"/>
                <a:cs typeface="华文行楷" panose="02010800040101010101" charset="-122"/>
              </a:rPr>
              <a:t>2.</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北海道滑雪</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7" name="文本框 6"/>
          <p:cNvSpPr txBox="1"/>
          <p:nvPr/>
        </p:nvSpPr>
        <p:spPr>
          <a:xfrm>
            <a:off x="1101090" y="3502025"/>
            <a:ext cx="311721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altLang="zh-CN" sz="2800">
                <a:solidFill>
                  <a:srgbClr val="FF0000"/>
                </a:solidFill>
                <a:latin typeface="华文隶书" panose="02010800040101010101" charset="-122"/>
                <a:ea typeface="华文隶书" panose="02010800040101010101" charset="-122"/>
                <a:cs typeface="华文行楷" panose="02010800040101010101" charset="-122"/>
              </a:rPr>
              <a:t>3.</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赏一次樱花</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8" name="文本框 7"/>
          <p:cNvSpPr txBox="1"/>
          <p:nvPr/>
        </p:nvSpPr>
        <p:spPr>
          <a:xfrm>
            <a:off x="970915" y="4770120"/>
            <a:ext cx="363982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4.</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与富士山近距离接触</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9" name="文本框 8"/>
          <p:cNvSpPr txBox="1"/>
          <p:nvPr/>
        </p:nvSpPr>
        <p:spPr>
          <a:xfrm>
            <a:off x="839470" y="6083935"/>
            <a:ext cx="363982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5.</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泡一次天然温泉</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10" name="文本框 9"/>
          <p:cNvSpPr txBox="1"/>
          <p:nvPr/>
        </p:nvSpPr>
        <p:spPr>
          <a:xfrm>
            <a:off x="6118225" y="996315"/>
            <a:ext cx="531495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6.</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在高峰时段挤一次东京地铁</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11" name="文本框 10"/>
          <p:cNvSpPr txBox="1"/>
          <p:nvPr/>
        </p:nvSpPr>
        <p:spPr>
          <a:xfrm>
            <a:off x="7205345" y="3446145"/>
            <a:ext cx="3212465"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8.</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采购日本电器</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12" name="文本框 11"/>
          <p:cNvSpPr txBox="1"/>
          <p:nvPr/>
        </p:nvSpPr>
        <p:spPr>
          <a:xfrm>
            <a:off x="6487160" y="4588510"/>
            <a:ext cx="443357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9.</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搭乘新干线穿越青函隧道</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
        <p:nvSpPr>
          <p:cNvPr id="13" name="文本框 12"/>
          <p:cNvSpPr txBox="1"/>
          <p:nvPr/>
        </p:nvSpPr>
        <p:spPr>
          <a:xfrm>
            <a:off x="6126480" y="5854700"/>
            <a:ext cx="5314950" cy="52197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algn="ctr"/>
            <a:r>
              <a:rPr lang="en-US" sz="2800">
                <a:solidFill>
                  <a:srgbClr val="FF0000"/>
                </a:solidFill>
                <a:latin typeface="华文隶书" panose="02010800040101010101" charset="-122"/>
                <a:ea typeface="华文隶书" panose="02010800040101010101" charset="-122"/>
                <a:cs typeface="华文行楷" panose="02010800040101010101" charset="-122"/>
              </a:rPr>
              <a:t>10.</a:t>
            </a:r>
            <a:r>
              <a:rPr lang="zh-CN" altLang="en-US" sz="2800">
                <a:solidFill>
                  <a:srgbClr val="FF0000"/>
                </a:solidFill>
                <a:latin typeface="华文隶书" panose="02010800040101010101" charset="-122"/>
                <a:ea typeface="华文隶书" panose="02010800040101010101" charset="-122"/>
                <a:cs typeface="华文行楷" panose="02010800040101010101" charset="-122"/>
              </a:rPr>
              <a:t>观看一次日本传统文化表演</a:t>
            </a:r>
            <a:endParaRPr lang="zh-CN" altLang="en-US" sz="2800">
              <a:solidFill>
                <a:srgbClr val="FF0000"/>
              </a:solidFill>
              <a:latin typeface="华文隶书" panose="02010800040101010101" charset="-122"/>
              <a:ea typeface="华文隶书" panose="02010800040101010101" charset="-122"/>
              <a:cs typeface="华文行楷" panose="02010800040101010101" charset="-122"/>
            </a:endParaRPr>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bldLvl="0" animBg="1"/>
      <p:bldP spid="6" grpId="0" bldLvl="0" animBg="1"/>
      <p:bldP spid="7" grpId="0" bldLvl="0" animBg="1"/>
      <p:bldP spid="8" grpId="0" bldLvl="0" animBg="1"/>
      <p:bldP spid="9" grpId="0" bldLvl="0" animBg="1"/>
      <p:bldP spid="10" grpId="0" bldLvl="0" animBg="1"/>
      <p:bldP spid="11" grpId="0" animBg="1"/>
      <p:bldP spid="12" grpId="0" animBg="1"/>
      <p:bldP spid="13" grpId="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5020_1*i*1"/>
  <p:tag name="KSO_WM_TEMPLATE_CATEGORY" val="chip"/>
  <p:tag name="KSO_WM_TEMPLATE_INDEX" val="20215020"/>
  <p:tag name="KSO_WM_UNIT_LAYERLEVEL" val="1"/>
  <p:tag name="KSO_WM_TAG_VERSION" val="1.0"/>
  <p:tag name="KSO_WM_BEAUTIFY_FLAG" val="#wm#"/>
  <p:tag name="KSO_WM_CHIP_GROUPID" val="5faa41e40f63d42c4847739d"/>
  <p:tag name="KSO_WM_CHIP_XID" val="5faa41e40f63d42c4847739e"/>
  <p:tag name="KSO_WM_UNIT_DEC_AREA_ID" val="0b847ab448dd416eab65bf9d2e5fa27a"/>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5d9a1865a2c4a05b9ede80102b9d307"/>
</p:tagLst>
</file>

<file path=ppt/tags/tag10.xml><?xml version="1.0" encoding="utf-8"?>
<p:tagLst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custom20215020_1*a*1"/>
  <p:tag name="KSO_WM_TEMPLATE_CATEGORY" val="custom"/>
  <p:tag name="KSO_WM_TEMPLATE_INDEX" val="20215020"/>
  <p:tag name="KSO_WM_UNIT_LAYERLEVEL" val="1"/>
  <p:tag name="KSO_WM_TAG_VERSION" val="1.0"/>
  <p:tag name="KSO_WM_BEAUTIFY_FLAG" val="#wm#"/>
  <p:tag name="KSO_WM_UNIT_PRESET_TEXT" val="单击添加大标题"/>
  <p:tag name="KSO_WM_UNIT_DEFAULT_FONT" val="40;56;4"/>
  <p:tag name="KSO_WM_UNIT_BLOCK" val="0"/>
  <p:tag name="KSO_WM_UNIT_DEC_AREA_ID" val="d1cee2a3ff9a41d08653e8cec1142ffc"/>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b5cc9cf2e339465e957d4360e0ba9810"/>
  <p:tag name="KSO_WM_UNIT_TEXT_FILL_FORE_SCHEMECOLOR_INDEX_BRIGHTNESS" val="0.15"/>
  <p:tag name="KSO_WM_UNIT_TEXT_FILL_FORE_SCHEMECOLOR_INDEX" val="13"/>
  <p:tag name="KSO_WM_UNIT_TEXT_FILL_TYPE" val="1"/>
  <p:tag name="KSO_WM_TEMPLATE_ASSEMBLE_XID" val="5fab3f17b46e6ebd99076cd4"/>
  <p:tag name="KSO_WM_TEMPLATE_ASSEMBLE_GROUPID" val="5faa41e40f63d42c4847739d"/>
</p:tagLst>
</file>

<file path=ppt/tags/tag100.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01.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02.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03.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04.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05.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06.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07.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08.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09.xml><?xml version="1.0" encoding="utf-8"?>
<p:tagLst xmlns:p="http://schemas.openxmlformats.org/presentationml/2006/main">
  <p:tag name="KSO_WM_UNIT_TABLE_BEAUTIFY" val="smartTable{6aabdfa6-cf8e-4c57-9a58-ccada3847d53}"/>
  <p:tag name="TABLE_ENDDRAG_ORIGIN_RECT" val="822*168"/>
  <p:tag name="TABLE_ENDDRAG_RECT" val="58*46*822*168"/>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272137fbf8b045d1ac51ece818aa0a0b"/>
  <p:tag name="KSO_WM_UNIT_DECORATE_INFO" val=""/>
  <p:tag name="KSO_WM_UNIT_SM_LIMIT_TYPE" val=""/>
  <p:tag name="KSO_WM_CHIP_FILLAREA_FILL_RULE" val="{&quot;fill_align&quot;:&quot;cm&quot;,&quot;fill_effect&quot;:[],&quot;fill_mode&quot;:&quot;full&quot;,&quot;sacle_strategy&quot;:&quot;stretch&quot;}"/>
  <p:tag name="KSO_WM_ASSEMBLE_CHIP_INDEX" val="73df50e3900c4cb6827e329110395f5b"/>
</p:tagLst>
</file>

<file path=ppt/tags/tag110.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11.xml><?xml version="1.0" encoding="utf-8"?>
<p:tagLst xmlns:p="http://schemas.openxmlformats.org/presentationml/2006/main">
  <p:tag name="KSO_WM_UNIT_TABLE_BEAUTIFY" val="smartTable{6aabdfa6-cf8e-4c57-9a58-ccada3847d53}"/>
  <p:tag name="TABLE_ENDDRAG_ORIGIN_RECT" val="822*168"/>
  <p:tag name="TABLE_ENDDRAG_RECT" val="58*46*822*168"/>
</p:tagLst>
</file>

<file path=ppt/tags/tag112.xml><?xml version="1.0" encoding="utf-8"?>
<p:tagLst xmlns:p="http://schemas.openxmlformats.org/presentationml/2006/main">
  <p:tag name="KSO_WM_UNIT_TABLE_BEAUTIFY" val="smartTable{38c8e11a-5b1e-452a-873b-3fbdba97ca82}"/>
  <p:tag name="TABLE_ENDDRAG_ORIGIN_RECT" val="528*140"/>
  <p:tag name="TABLE_ENDDRAG_RECT" val="424*395*528*140"/>
</p:tagLst>
</file>

<file path=ppt/tags/tag113.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14.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15.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16.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17.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18.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19.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1a316a8899ed4e8a9b3def86680dd22d"/>
  <p:tag name="KSO_WM_UNIT_DECORATE_INFO" val=""/>
  <p:tag name="KSO_WM_UNIT_SM_LIMIT_TYPE" val=""/>
  <p:tag name="KSO_WM_CHIP_FILLAREA_FILL_RULE" val="{&quot;fill_align&quot;:&quot;cm&quot;,&quot;fill_effect&quot;:[],&quot;fill_mode&quot;:&quot;full&quot;,&quot;sacle_strategy&quot;:&quot;stretch&quot;}"/>
  <p:tag name="KSO_WM_ASSEMBLE_CHIP_INDEX" val="a63e9d5e2ac543d8a1ecc0a3b271995a"/>
</p:tagLst>
</file>

<file path=ppt/tags/tag120.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21.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22.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23.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24.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25.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26.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27.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28.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29.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272137fbf8b045d1ac51ece818aa0a0b"/>
  <p:tag name="KSO_WM_UNIT_DECORATE_INFO" val=""/>
  <p:tag name="KSO_WM_UNIT_SM_LIMIT_TYPE" val=""/>
  <p:tag name="KSO_WM_CHIP_FILLAREA_FILL_RULE" val="{&quot;fill_align&quot;:&quot;cm&quot;,&quot;fill_effect&quot;:[],&quot;fill_mode&quot;:&quot;full&quot;,&quot;sacle_strategy&quot;:&quot;stretch&quot;}"/>
  <p:tag name="KSO_WM_ASSEMBLE_CHIP_INDEX" val="73df50e3900c4cb6827e329110395f5b"/>
</p:tagLst>
</file>

<file path=ppt/tags/tag130.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31.xml><?xml version="1.0" encoding="utf-8"?>
<p:tagLst xmlns:p="http://schemas.openxmlformats.org/presentationml/2006/main">
  <p:tag name="KSO_WM_UNIT_PLACING_PICTURE_USER_VIEWPORT" val="{&quot;height&quot;:4904,&quot;width&quot;:6624}"/>
</p:tagLst>
</file>

<file path=ppt/tags/tag132.xml><?xml version="1.0" encoding="utf-8"?>
<p:tagLst xmlns:p="http://schemas.openxmlformats.org/presentationml/2006/main">
  <p:tag name="KSO_WM_UNIT_PLACING_PICTURE_USER_VIEWPORT" val="{&quot;height&quot;:4971,&quot;width&quot;:6611}"/>
</p:tagLst>
</file>

<file path=ppt/tags/tag133.xml><?xml version="1.0" encoding="utf-8"?>
<p:tagLst xmlns:p="http://schemas.openxmlformats.org/presentationml/2006/main">
  <p:tag name="KSO_WM_UNIT_PLACING_PICTURE_USER_VIEWPORT" val="{&quot;height&quot;:4971,&quot;width&quot;:7116}"/>
</p:tagLst>
</file>

<file path=ppt/tags/tag134.xml><?xml version="1.0" encoding="utf-8"?>
<p:tagLst xmlns:p="http://schemas.openxmlformats.org/presentationml/2006/main">
  <p:tag name="KSO_WM_UNIT_PLACING_PICTURE_USER_VIEWPORT" val="{&quot;height&quot;:4906,&quot;width&quot;:7293}"/>
</p:tagLst>
</file>

<file path=ppt/tags/tag135.xml><?xml version="1.0" encoding="utf-8"?>
<p:tagLst xmlns:p="http://schemas.openxmlformats.org/presentationml/2006/main">
  <p:tag name="KSO_WM_UNIT_PLACING_PICTURE_USER_VIEWPORT" val="{&quot;height&quot;:4838,&quot;width&quot;:5564}"/>
</p:tagLst>
</file>

<file path=ppt/tags/tag136.xml><?xml version="1.0" encoding="utf-8"?>
<p:tagLst xmlns:p="http://schemas.openxmlformats.org/presentationml/2006/main">
  <p:tag name="KSO_WM_UNIT_PLACING_PICTURE_USER_VIEWPORT" val="{&quot;height&quot;:4537,&quot;width&quot;:4552}"/>
</p:tagLst>
</file>

<file path=ppt/tags/tag137.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38.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39.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1a316a8899ed4e8a9b3def86680dd22d"/>
  <p:tag name="KSO_WM_UNIT_DECORATE_INFO" val=""/>
  <p:tag name="KSO_WM_UNIT_SM_LIMIT_TYPE" val=""/>
  <p:tag name="KSO_WM_CHIP_FILLAREA_FILL_RULE" val="{&quot;fill_align&quot;:&quot;cm&quot;,&quot;fill_effect&quot;:[],&quot;fill_mode&quot;:&quot;full&quot;,&quot;sacle_strategy&quot;:&quot;stretch&quot;}"/>
  <p:tag name="KSO_WM_ASSEMBLE_CHIP_INDEX" val="a63e9d5e2ac543d8a1ecc0a3b271995a"/>
</p:tagLst>
</file>

<file path=ppt/tags/tag140.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41.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42.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43.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44.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45.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146.xml><?xml version="1.0" encoding="utf-8"?>
<p:tagLst xmlns:p="http://schemas.openxmlformats.org/presentationml/2006/main">
  <p:tag name="COMMONDATA" val="eyJoZGlkIjoiNjZiZjBjN2YyM2Q3YWZkOGVjZTIzYzdkYTU5OGViNmIifQ=="/>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2*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9f"/>
  <p:tag name="KSO_WM_UNIT_DEC_AREA_ID" val="d0f831481c364412bd9df5e87e23d1f2"/>
  <p:tag name="KSO_WM_UNIT_DECORATE_INFO" val=""/>
  <p:tag name="KSO_WM_UNIT_SM_LIMIT_TYPE" val=""/>
  <p:tag name="KSO_WM_CHIP_FILLAREA_FILL_RULE" val="{&quot;fill_align&quot;:&quot;lm&quot;,&quot;fill_effect&quot;:[],&quot;fill_mode&quot;:&quot;adaptive&quot;,&quot;sacle_strategy&quot;:&quot;stretch&quot;}"/>
  <p:tag name="KSO_WM_ASSEMBLE_CHIP_INDEX" val="86a0e3ac51cf46ed957b949866745a5d"/>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d4df5d64ece24983a5431869add205c9"/>
  <p:tag name="KSO_WM_UNIT_DECORATE_INFO" val=""/>
  <p:tag name="KSO_WM_UNIT_SM_LIMIT_TYPE" val=""/>
  <p:tag name="KSO_WM_CHIP_FILLAREA_FILL_RULE" val="{&quot;fill_align&quot;:&quot;cm&quot;,&quot;fill_effect&quot;:[],&quot;fill_mode&quot;:&quot;full&quot;,&quot;sacle_strategy&quot;:&quot;stretch&quot;}"/>
  <p:tag name="KSO_WM_ASSEMBLE_CHIP_INDEX" val="a14c8357b1ff4479b3fa18ed865430fb"/>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272137fbf8b045d1ac51ece818aa0a0b"/>
  <p:tag name="KSO_WM_UNIT_DECORATE_INFO" val=""/>
  <p:tag name="KSO_WM_UNIT_SM_LIMIT_TYPE" val=""/>
  <p:tag name="KSO_WM_CHIP_FILLAREA_FILL_RULE" val="{&quot;fill_align&quot;:&quot;cm&quot;,&quot;fill_effect&quot;:[],&quot;fill_mode&quot;:&quot;full&quot;,&quot;sacle_strategy&quot;:&quot;stretch&quot;}"/>
  <p:tag name="KSO_WM_ASSEMBLE_CHIP_INDEX" val="73df50e3900c4cb6827e329110395f5b"/>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1a316a8899ed4e8a9b3def86680dd22d"/>
  <p:tag name="KSO_WM_UNIT_DECORATE_INFO" val=""/>
  <p:tag name="KSO_WM_UNIT_SM_LIMIT_TYPE" val=""/>
  <p:tag name="KSO_WM_CHIP_FILLAREA_FILL_RULE" val="{&quot;fill_align&quot;:&quot;cm&quot;,&quot;fill_effect&quot;:[],&quot;fill_mode&quot;:&quot;full&quot;,&quot;sacle_strategy&quot;:&quot;stretch&quot;}"/>
  <p:tag name="KSO_WM_ASSEMBLE_CHIP_INDEX" val="a63e9d5e2ac543d8a1ecc0a3b271995a"/>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272137fbf8b045d1ac51ece818aa0a0b"/>
  <p:tag name="KSO_WM_UNIT_DECORATE_INFO" val=""/>
  <p:tag name="KSO_WM_UNIT_SM_LIMIT_TYPE" val=""/>
  <p:tag name="KSO_WM_CHIP_FILLAREA_FILL_RULE" val="{&quot;fill_align&quot;:&quot;cm&quot;,&quot;fill_effect&quot;:[],&quot;fill_mode&quot;:&quot;full&quot;,&quot;sacle_strategy&quot;:&quot;stretch&quot;}"/>
  <p:tag name="KSO_WM_ASSEMBLE_CHIP_INDEX" val="73df50e3900c4cb6827e329110395f5b"/>
</p:tagLst>
</file>

<file path=ppt/tags/tag2.xml><?xml version="1.0" encoding="utf-8"?>
<p:tagLst xmlns:p="http://schemas.openxmlformats.org/presentationml/2006/main">
  <p:tag name="KSO_WM_UNIT_ISCONTENTSTITLE" val="0"/>
  <p:tag name="KSO_WM_UNIT_ISNUMDGMTITLE" val="0"/>
  <p:tag name="KSO_WM_UNIT_PRESET_TEXT" val="单/击/此/处/添/加/副/标/题/内/容"/>
  <p:tag name="KSO_WM_UNIT_NOCLEAR" val="0"/>
  <p:tag name="KSO_WM_UNIT_VALUE" val="64"/>
  <p:tag name="KSO_WM_UNIT_HIGHLIGHT" val="0"/>
  <p:tag name="KSO_WM_UNIT_COMPATIBLE" val="0"/>
  <p:tag name="KSO_WM_UNIT_DIAGRAM_ISNUMVISUAL" val="0"/>
  <p:tag name="KSO_WM_UNIT_DIAGRAM_ISREFERUNIT" val="0"/>
  <p:tag name="KSO_WM_UNIT_TYPE" val="b"/>
  <p:tag name="KSO_WM_UNIT_INDEX" val="1"/>
  <p:tag name="KSO_WM_UNIT_ID" val="custom20215020_1*b*1"/>
  <p:tag name="KSO_WM_TEMPLATE_CATEGORY" val="custom"/>
  <p:tag name="KSO_WM_TEMPLATE_INDEX" val="20215020"/>
  <p:tag name="KSO_WM_UNIT_LAYERLEVEL" val="1"/>
  <p:tag name="KSO_WM_TAG_VERSION" val="1.0"/>
  <p:tag name="KSO_WM_BEAUTIFY_FLAG" val="#wm#"/>
  <p:tag name="KSO_WM_UNIT_DEFAULT_FONT" val="18;24;2"/>
  <p:tag name="KSO_WM_UNIT_BLOCK" val="0"/>
  <p:tag name="KSO_WM_UNIT_DEC_AREA_ID" val="820b359ba1854bd3a15824d026f41afc"/>
  <p:tag name="KSO_WM_CHIP_GROUPID" val="5eccc115ec5f7d17b1744893"/>
  <p:tag name="KSO_WM_CHIP_XID" val="5eccc10bec5f7d17b1744890"/>
  <p:tag name="KSO_WM_CHIP_FILLAREA_FILL_RULE" val="{&quot;fill_align&quot;:&quot;cm&quot;,&quot;fill_mode&quot;:&quot;adaptive&quot;,&quot;sacle_strategy&quot;:&quot;smart&quot;}"/>
  <p:tag name="KSO_WM_ASSEMBLE_CHIP_INDEX" val="b8151b03d5a74b25b89a13aaa8004e45"/>
  <p:tag name="KSO_WM_UNIT_TEXT_FILL_FORE_SCHEMECOLOR_INDEX_BRIGHTNESS" val="0.35"/>
  <p:tag name="KSO_WM_UNIT_TEXT_FILL_FORE_SCHEMECOLOR_INDEX" val="13"/>
  <p:tag name="KSO_WM_UNIT_TEXT_FILL_TYPE" val="1"/>
  <p:tag name="KSO_WM_TEMPLATE_ASSEMBLE_XID" val="5fab3f17b46e6ebd99076d0a"/>
  <p:tag name="KSO_WM_TEMPLATE_ASSEMBLE_GROUPID" val="5faa41e40f63d42c4847739d"/>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1a316a8899ed4e8a9b3def86680dd22d"/>
  <p:tag name="KSO_WM_UNIT_DECORATE_INFO" val=""/>
  <p:tag name="KSO_WM_UNIT_SM_LIMIT_TYPE" val=""/>
  <p:tag name="KSO_WM_CHIP_FILLAREA_FILL_RULE" val="{&quot;fill_align&quot;:&quot;cm&quot;,&quot;fill_effect&quot;:[],&quot;fill_mode&quot;:&quot;full&quot;,&quot;sacle_strategy&quot;:&quot;stretch&quot;}"/>
  <p:tag name="KSO_WM_ASSEMBLE_CHIP_INDEX" val="a63e9d5e2ac543d8a1ecc0a3b271995a"/>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272137fbf8b045d1ac51ece818aa0a0b"/>
  <p:tag name="KSO_WM_UNIT_DECORATE_INFO" val=""/>
  <p:tag name="KSO_WM_UNIT_SM_LIMIT_TYPE" val=""/>
  <p:tag name="KSO_WM_CHIP_FILLAREA_FILL_RULE" val="{&quot;fill_align&quot;:&quot;cm&quot;,&quot;fill_effect&quot;:[],&quot;fill_mode&quot;:&quot;full&quot;,&quot;sacle_strategy&quot;:&quot;stretch&quot;}"/>
  <p:tag name="KSO_WM_ASSEMBLE_CHIP_INDEX" val="73df50e3900c4cb6827e329110395f5b"/>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1a316a8899ed4e8a9b3def86680dd22d"/>
  <p:tag name="KSO_WM_UNIT_DECORATE_INFO" val=""/>
  <p:tag name="KSO_WM_UNIT_SM_LIMIT_TYPE" val=""/>
  <p:tag name="KSO_WM_CHIP_FILLAREA_FILL_RULE" val="{&quot;fill_align&quot;:&quot;cm&quot;,&quot;fill_effect&quot;:[],&quot;fill_mode&quot;:&quot;full&quot;,&quot;sacle_strategy&quot;:&quot;stretch&quot;}"/>
  <p:tag name="KSO_WM_ASSEMBLE_CHIP_INDEX" val="a63e9d5e2ac543d8a1ecc0a3b271995a"/>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u"/>
  <p:tag name="KSO_WM_UNIT_TYPE" val="i"/>
  <p:tag name="KSO_WM_UNIT_INDEX" val="1"/>
  <p:tag name="KSO_WM_UNIT_ID" val="chip20215020_1*i*1"/>
  <p:tag name="KSO_WM_TEMPLATE_CATEGORY" val="chip"/>
  <p:tag name="KSO_WM_TEMPLATE_INDEX" val="20215020"/>
  <p:tag name="KSO_WM_UNIT_LAYERLEVEL" val="1"/>
  <p:tag name="KSO_WM_TAG_VERSION" val="1.0"/>
  <p:tag name="KSO_WM_BEAUTIFY_FLAG" val="#wm#"/>
  <p:tag name="KSO_WM_CHIP_GROUPID" val="5faa41e40f63d42c4847739d"/>
  <p:tag name="KSO_WM_CHIP_XID" val="5faa41e40f63d42c4847739e"/>
  <p:tag name="KSO_WM_UNIT_DEC_AREA_ID" val="0b847ab448dd416eab65bf9d2e5fa27a"/>
  <p:tag name="KSO_WM_UNIT_DECORATE_INFO" val=""/>
  <p:tag name="KSO_WM_UNIT_SM_LIMIT_TYPE" val=""/>
  <p:tag name="KSO_WM_CHIP_FILLAREA_FILL_RULE" val="{&quot;fill_align&quot;:&quot;cm&quot;,&quot;fill_effect&quot;:[],&quot;fill_mode&quot;:&quot;adaptive&quot;,&quot;sacle_strategy&quot;:&quot;stretch&quot;}"/>
  <p:tag name="KSO_WM_UNIT_DEC_SUPPORTCHANGEPIC" val="0"/>
  <p:tag name="KSO_WM_UNIT_DEC_CHANGEPICRESERVED" val="1"/>
  <p:tag name="KSO_WM_ASSEMBLE_CHIP_INDEX" val="95d9a1865a2c4a05b9ede80102b9d307"/>
</p:tagLst>
</file>

<file path=ppt/tags/tag24.xml><?xml version="1.0" encoding="utf-8"?>
<p:tagLst xmlns:p="http://schemas.openxmlformats.org/presentationml/2006/main">
  <p:tag name="KSO_WM_UNIT_ISCONTENTSTITLE" val="0"/>
  <p:tag name="KSO_WM_UNIT_ISNUMDGMTITLE" val="0"/>
  <p:tag name="KSO_WM_UNIT_NOCLEAR" val="1"/>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15020_1*a*1"/>
  <p:tag name="KSO_WM_TEMPLATE_CATEGORY" val="custom"/>
  <p:tag name="KSO_WM_TEMPLATE_INDEX" val="20215020"/>
  <p:tag name="KSO_WM_UNIT_LAYERLEVEL" val="1"/>
  <p:tag name="KSO_WM_TAG_VERSION" val="1.0"/>
  <p:tag name="KSO_WM_BEAUTIFY_FLAG" val="#wm#"/>
  <p:tag name="KSO_WM_UNIT_PRESET_TEXT" val="THANKS"/>
  <p:tag name="KSO_WM_UNIT_DEFAULT_FONT" val="24;80;4"/>
  <p:tag name="KSO_WM_UNIT_BLOCK" val="0"/>
  <p:tag name="KSO_WM_UNIT_DEC_AREA_ID" val="82b7c928a14848fb99d4b9a7b154c5c2"/>
  <p:tag name="KSO_WM_CHIP_GROUPID" val="5ebdf5a90ac41c4a0a525507"/>
  <p:tag name="KSO_WM_CHIP_XID" val="5ebdf5a90ac41c4a0a525508"/>
  <p:tag name="KSO_WM_CHIP_FILLAREA_FILL_RULE" val="{&quot;fill_align&quot;:&quot;cm&quot;,&quot;fill_mode&quot;:&quot;adaptive&quot;,&quot;sacle_strategy&quot;:&quot;smart&quot;}"/>
  <p:tag name="KSO_WM_ASSEMBLE_CHIP_INDEX" val="ec5be99acbce4758b3eaf20c51969ed6"/>
  <p:tag name="KSO_WM_UNIT_TEXT_FILL_FORE_SCHEMECOLOR_INDEX_BRIGHTNESS" val="0.15"/>
  <p:tag name="KSO_WM_UNIT_TEXT_FILL_FORE_SCHEMECOLOR_INDEX" val="13"/>
  <p:tag name="KSO_WM_UNIT_TEXT_FILL_TYPE" val="1"/>
  <p:tag name="KSO_WM_TEMPLATE_ASSEMBLE_XID" val="5fab3f17b46e6ebd99076d12"/>
  <p:tag name="KSO_WM_TEMPLATE_ASSEMBLE_GROUPID" val="5faa41e40f63d42c4847739d"/>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272137fbf8b045d1ac51ece818aa0a0b"/>
  <p:tag name="KSO_WM_UNIT_DECORATE_INFO" val=""/>
  <p:tag name="KSO_WM_UNIT_SM_LIMIT_TYPE" val=""/>
  <p:tag name="KSO_WM_CHIP_FILLAREA_FILL_RULE" val="{&quot;fill_align&quot;:&quot;cm&quot;,&quot;fill_effect&quot;:[],&quot;fill_mode&quot;:&quot;full&quot;,&quot;sacle_strategy&quot;:&quot;stretch&quot;}"/>
  <p:tag name="KSO_WM_ASSEMBLE_CHIP_INDEX" val="73df50e3900c4cb6827e329110395f5b"/>
  <p:tag name="KSO_WM_SLIDE_BACKGROUND_TYPE" val="genera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1a316a8899ed4e8a9b3def86680dd22d"/>
  <p:tag name="KSO_WM_UNIT_DECORATE_INFO" val=""/>
  <p:tag name="KSO_WM_UNIT_SM_LIMIT_TYPE" val=""/>
  <p:tag name="KSO_WM_CHIP_FILLAREA_FILL_RULE" val="{&quot;fill_align&quot;:&quot;cm&quot;,&quot;fill_effect&quot;:[],&quot;fill_mode&quot;:&quot;full&quot;,&quot;sacle_strategy&quot;:&quot;stretch&quot;}"/>
  <p:tag name="KSO_WM_ASSEMBLE_CHIP_INDEX" val="a63e9d5e2ac543d8a1ecc0a3b271995a"/>
  <p:tag name="KSO_WM_SLIDE_BACKGROUND_TYPE" val="general"/>
</p:tagLst>
</file>

<file path=ppt/tags/tag27.xml><?xml version="1.0" encoding="utf-8"?>
<p:tagLst xmlns:p="http://schemas.openxmlformats.org/presentationml/2006/main">
  <p:tag name="KSO_WM_SLIDE_BACKGROUND_TYPE" val="general"/>
</p:tagLst>
</file>

<file path=ppt/tags/tag28.xml><?xml version="1.0" encoding="utf-8"?>
<p:tagLst xmlns:p="http://schemas.openxmlformats.org/presentationml/2006/main">
  <p:tag name="KSO_WM_SLIDE_BACKGROUND_TYPE" val="general"/>
</p:tagLst>
</file>

<file path=ppt/tags/tag29.xml><?xml version="1.0" encoding="utf-8"?>
<p:tagLst xmlns:p="http://schemas.openxmlformats.org/presentationml/2006/main">
  <p:tag name="KSO_WM_SLIDE_BACKGROUND_TYPE" val="general"/>
</p:tagLst>
</file>

<file path=ppt/tags/tag3.xml><?xml version="1.0" encoding="utf-8"?>
<p:tagLst xmlns:p="http://schemas.openxmlformats.org/presentationml/2006/main">
  <p:tag name="KSO_WM_UNIT_ISCONTENTSTITLE" val="0"/>
  <p:tag name="KSO_WM_UNIT_ISNUMDGMTITLE" val="0"/>
  <p:tag name="KSO_WM_UNIT_PRESET_TEXT" val="追逐梦想 勇往直前"/>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15020_1*a*1"/>
  <p:tag name="KSO_WM_TEMPLATE_CATEGORY" val="custom"/>
  <p:tag name="KSO_WM_TEMPLATE_INDEX" val="20215020"/>
  <p:tag name="KSO_WM_UNIT_LAYERLEVEL" val="1"/>
  <p:tag name="KSO_WM_TAG_VERSION" val="1.0"/>
  <p:tag name="KSO_WM_BEAUTIFY_FLAG" val="#wm#"/>
  <p:tag name="KSO_WM_UNIT_DEFAULT_FONT" val="60;80;4"/>
  <p:tag name="KSO_WM_UNIT_BLOCK" val="0"/>
  <p:tag name="KSO_WM_UNIT_DEC_AREA_ID" val="448321a4422a4ff9a56594f4cc870c89"/>
  <p:tag name="KSO_WM_CHIP_GROUPID" val="5eccc115ec5f7d17b1744893"/>
  <p:tag name="KSO_WM_CHIP_XID" val="5eccc10bec5f7d17b1744890"/>
  <p:tag name="KSO_WM_CHIP_FILLAREA_FILL_RULE" val="{&quot;fill_align&quot;:&quot;cm&quot;,&quot;fill_mode&quot;:&quot;adaptive&quot;,&quot;sacle_strategy&quot;:&quot;smart&quot;}"/>
  <p:tag name="KSO_WM_ASSEMBLE_CHIP_INDEX" val="b8151b03d5a74b25b89a13aaa8004e45"/>
  <p:tag name="KSO_WM_UNIT_TEXT_FILL_FORE_SCHEMECOLOR_INDEX_BRIGHTNESS" val="0.15"/>
  <p:tag name="KSO_WM_UNIT_TEXT_FILL_FORE_SCHEMECOLOR_INDEX" val="13"/>
  <p:tag name="KSO_WM_UNIT_TEXT_FILL_TYPE" val="1"/>
  <p:tag name="KSO_WM_TEMPLATE_ASSEMBLE_XID" val="5fab3f17b46e6ebd99076d0a"/>
  <p:tag name="KSO_WM_TEMPLATE_ASSEMBLE_GROUPID" val="5faa41e40f63d42c4847739d"/>
</p:tagLst>
</file>

<file path=ppt/tags/tag30.xml><?xml version="1.0" encoding="utf-8"?>
<p:tagLst xmlns:p="http://schemas.openxmlformats.org/presentationml/2006/main">
  <p:tag name="KSO_WM_SLIDE_BACKGROUND_TYPE" val="gener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5*i*1"/>
  <p:tag name="KSO_WM_TEMPLATE_CATEGORY" val="chip"/>
  <p:tag name="KSO_WM_TEMPLATE_INDEX" val="20215020"/>
  <p:tag name="KSO_WM_UNIT_LAYERLEVEL" val="1"/>
  <p:tag name="KSO_WM_TAG_VERSION" val="1.0"/>
  <p:tag name="KSO_WM_BEAUTIFY_FLAG" val="#wm#"/>
  <p:tag name="KSO_WM_UNIT_SUBTYPE" val="h"/>
  <p:tag name="KSO_WM_UNIT_TYPE" val="i"/>
  <p:tag name="KSO_WM_UNIT_INDEX" val="1"/>
  <p:tag name="KSO_WM_CHIP_GROUPID" val="5faa41e40f63d42c4847739d"/>
  <p:tag name="KSO_WM_CHIP_XID" val="5faa41e40f63d42c484773a2"/>
  <p:tag name="KSO_WM_UNIT_DEC_AREA_ID" val="497d139e3a2749d29f540bf9d723e47b"/>
  <p:tag name="KSO_WM_UNIT_DECORATE_INFO" val=""/>
  <p:tag name="KSO_WM_UNIT_SM_LIMIT_TYPE" val=""/>
  <p:tag name="KSO_WM_CHIP_FILLAREA_FILL_RULE" val="{&quot;fill_align&quot;:&quot;cm&quot;,&quot;fill_effect&quot;:[],&quot;fill_mode&quot;:&quot;full&quot;,&quot;sacle_strategy&quot;:&quot;stretch&quot;}"/>
  <p:tag name="KSO_WM_ASSEMBLE_CHIP_INDEX" val="4240a33859c04feb8950504561c367f2"/>
  <p:tag name="KSO_WM_SLIDE_BACKGROUND_TYPE" val="frame"/>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3b629913616641edb96b8fcda9b64315"/>
  <p:tag name="KSO_WM_UNIT_DECORATE_INFO" val=""/>
  <p:tag name="KSO_WM_UNIT_SM_LIMIT_TYPE" val=""/>
  <p:tag name="KSO_WM_CHIP_FILLAREA_FILL_RULE" val="{&quot;fill_align&quot;:&quot;cm&quot;,&quot;fill_effect&quot;:[],&quot;fill_mode&quot;:&quot;full&quot;,&quot;sacle_strategy&quot;:&quot;stretch&quot;}"/>
  <p:tag name="KSO_WM_ASSEMBLE_CHIP_INDEX" val="76d44519715c4017840b114bc21a18a8"/>
  <p:tag name="KSO_WM_SLIDE_BACKGROUND_TYPE" val="frame"/>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e6882bca53b54aa1b1a52c7d46e23334"/>
  <p:tag name="KSO_WM_UNIT_DECORATE_INFO" val=""/>
  <p:tag name="KSO_WM_UNIT_SM_LIMIT_TYPE" val=""/>
  <p:tag name="KSO_WM_CHIP_FILLAREA_FILL_RULE" val="{&quot;fill_align&quot;:&quot;cm&quot;,&quot;fill_effect&quot;:[],&quot;fill_mode&quot;:&quot;full&quot;,&quot;sacle_strategy&quot;:&quot;stretch&quot;}"/>
  <p:tag name="KSO_WM_ASSEMBLE_CHIP_INDEX" val="66fc64c9bbdf401fa3cad0a483bbfda6"/>
  <p:tag name="KSO_WM_SLIDE_BACKGROUND_TYPE" val="frame"/>
</p:tagLst>
</file>

<file path=ppt/tags/tag34.xml><?xml version="1.0" encoding="utf-8"?>
<p:tagLst xmlns:p="http://schemas.openxmlformats.org/presentationml/2006/main">
  <p:tag name="KSO_WM_SLIDE_BACKGROUND_TYPE" val="frame"/>
</p:tagLst>
</file>

<file path=ppt/tags/tag35.xml><?xml version="1.0" encoding="utf-8"?>
<p:tagLst xmlns:p="http://schemas.openxmlformats.org/presentationml/2006/main">
  <p:tag name="KSO_WM_SLIDE_BACKGROUND_TYPE" val="frame"/>
</p:tagLst>
</file>

<file path=ppt/tags/tag36.xml><?xml version="1.0" encoding="utf-8"?>
<p:tagLst xmlns:p="http://schemas.openxmlformats.org/presentationml/2006/main">
  <p:tag name="KSO_WM_SLIDE_BACKGROUND_TYPE" val="frame"/>
</p:tagLst>
</file>

<file path=ppt/tags/tag37.xml><?xml version="1.0" encoding="utf-8"?>
<p:tagLst xmlns:p="http://schemas.openxmlformats.org/presentationml/2006/main">
  <p:tag name="KSO_WM_SLIDE_BACKGROUND_TYPE" val="frame"/>
</p:tagLst>
</file>

<file path=ppt/tags/tag38.xml><?xml version="1.0" encoding="utf-8"?>
<p:tagLst xmlns:p="http://schemas.openxmlformats.org/presentationml/2006/main">
  <p:tag name="KSO_WM_SLIDE_BACKGROUND_TYPE" val="frame"/>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5*i*1"/>
  <p:tag name="KSO_WM_TEMPLATE_CATEGORY" val="chip"/>
  <p:tag name="KSO_WM_TEMPLATE_INDEX" val="20215020"/>
  <p:tag name="KSO_WM_UNIT_LAYERLEVEL" val="1"/>
  <p:tag name="KSO_WM_TAG_VERSION" val="1.0"/>
  <p:tag name="KSO_WM_BEAUTIFY_FLAG" val="#wm#"/>
  <p:tag name="KSO_WM_UNIT_SUBTYPE" val="h"/>
  <p:tag name="KSO_WM_UNIT_TYPE" val="i"/>
  <p:tag name="KSO_WM_UNIT_INDEX" val="1"/>
  <p:tag name="KSO_WM_CHIP_GROUPID" val="5faa41e40f63d42c4847739d"/>
  <p:tag name="KSO_WM_CHIP_XID" val="5faa41e40f63d42c484773a2"/>
  <p:tag name="KSO_WM_UNIT_DEC_AREA_ID" val="b21c7aaadc904b5ea7d962ccd040bf64"/>
  <p:tag name="KSO_WM_UNIT_DECORATE_INFO" val=""/>
  <p:tag name="KSO_WM_UNIT_SM_LIMIT_TYPE" val=""/>
  <p:tag name="KSO_WM_CHIP_FILLAREA_FILL_RULE" val="{&quot;fill_align&quot;:&quot;cm&quot;,&quot;fill_effect&quot;:[],&quot;fill_mode&quot;:&quot;full&quot;,&quot;sacle_strategy&quot;:&quot;stretch&quot;}"/>
  <p:tag name="KSO_WM_ASSEMBLE_CHIP_INDEX" val="f65cace338784585a316f3122a69fd03"/>
  <p:tag name="KSO_WM_SLIDE_BACKGROUND_TYPE" val="leftRight"/>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272137fbf8b045d1ac51ece818aa0a0b"/>
  <p:tag name="KSO_WM_UNIT_DECORATE_INFO" val=""/>
  <p:tag name="KSO_WM_UNIT_SM_LIMIT_TYPE" val=""/>
  <p:tag name="KSO_WM_CHIP_FILLAREA_FILL_RULE" val="{&quot;fill_align&quot;:&quot;cm&quot;,&quot;fill_effect&quot;:[],&quot;fill_mode&quot;:&quot;full&quot;,&quot;sacle_strategy&quot;:&quot;stretch&quot;}"/>
  <p:tag name="KSO_WM_ASSEMBLE_CHIP_INDEX" val="73df50e3900c4cb6827e329110395f5b"/>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6c0ca9b402f04d3a9c23a2783edb36ab"/>
  <p:tag name="KSO_WM_UNIT_DECORATE_INFO" val=""/>
  <p:tag name="KSO_WM_UNIT_SM_LIMIT_TYPE" val=""/>
  <p:tag name="KSO_WM_CHIP_FILLAREA_FILL_RULE" val="{&quot;fill_align&quot;:&quot;cm&quot;,&quot;fill_effect&quot;:[],&quot;fill_mode&quot;:&quot;full&quot;,&quot;sacle_strategy&quot;:&quot;stretch&quot;}"/>
  <p:tag name="KSO_WM_ASSEMBLE_CHIP_INDEX" val="14cfe4e0bb0643c59f24aa8f4dc9b834"/>
  <p:tag name="KSO_WM_SLIDE_BACKGROUND_TYPE" val="leftRight"/>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2369b4771be847ec8cfd2042bed32af8"/>
  <p:tag name="KSO_WM_UNIT_DECORATE_INFO" val=""/>
  <p:tag name="KSO_WM_UNIT_SM_LIMIT_TYPE" val=""/>
  <p:tag name="KSO_WM_CHIP_FILLAREA_FILL_RULE" val="{&quot;fill_align&quot;:&quot;cm&quot;,&quot;fill_effect&quot;:[],&quot;fill_mode&quot;:&quot;full&quot;,&quot;sacle_strategy&quot;:&quot;stretch&quot;}"/>
  <p:tag name="KSO_WM_ASSEMBLE_CHIP_INDEX" val="39e039bc1700447b8f5a7fe50ac2e5d3"/>
  <p:tag name="KSO_WM_SLIDE_BACKGROUND_TYPE" val="leftRight"/>
</p:tagLst>
</file>

<file path=ppt/tags/tag42.xml><?xml version="1.0" encoding="utf-8"?>
<p:tagLst xmlns:p="http://schemas.openxmlformats.org/presentationml/2006/main">
  <p:tag name="KSO_WM_SLIDE_BACKGROUND_TYPE" val="leftRight"/>
</p:tagLst>
</file>

<file path=ppt/tags/tag43.xml><?xml version="1.0" encoding="utf-8"?>
<p:tagLst xmlns:p="http://schemas.openxmlformats.org/presentationml/2006/main">
  <p:tag name="KSO_WM_SLIDE_BACKGROUND_TYPE" val="leftRight"/>
</p:tagLst>
</file>

<file path=ppt/tags/tag44.xml><?xml version="1.0" encoding="utf-8"?>
<p:tagLst xmlns:p="http://schemas.openxmlformats.org/presentationml/2006/main">
  <p:tag name="KSO_WM_SLIDE_BACKGROUND_TYPE" val="leftRight"/>
</p:tagLst>
</file>

<file path=ppt/tags/tag45.xml><?xml version="1.0" encoding="utf-8"?>
<p:tagLst xmlns:p="http://schemas.openxmlformats.org/presentationml/2006/main">
  <p:tag name="KSO_WM_SLIDE_BACKGROUND_TYPE" val="leftRight"/>
</p:tagLst>
</file>

<file path=ppt/tags/tag46.xml><?xml version="1.0" encoding="utf-8"?>
<p:tagLst xmlns:p="http://schemas.openxmlformats.org/presentationml/2006/main">
  <p:tag name="KSO_WM_SLIDE_BACKGROUND_TYPE" val="leftRight"/>
</p:tagLst>
</file>

<file path=ppt/tags/tag47.xml><?xml version="1.0" encoding="utf-8"?>
<p:tagLst xmlns:p="http://schemas.openxmlformats.org/presentationml/2006/main">
  <p:tag name="KSO_WM_SLIDE_BACKGROUND_TYPE" val="leftRight"/>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5*i*1"/>
  <p:tag name="KSO_WM_TEMPLATE_CATEGORY" val="chip"/>
  <p:tag name="KSO_WM_TEMPLATE_INDEX" val="20215020"/>
  <p:tag name="KSO_WM_UNIT_LAYERLEVEL" val="1"/>
  <p:tag name="KSO_WM_TAG_VERSION" val="1.0"/>
  <p:tag name="KSO_WM_BEAUTIFY_FLAG" val="#wm#"/>
  <p:tag name="KSO_WM_UNIT_SUBTYPE" val="h"/>
  <p:tag name="KSO_WM_UNIT_TYPE" val="i"/>
  <p:tag name="KSO_WM_UNIT_INDEX" val="1"/>
  <p:tag name="KSO_WM_CHIP_GROUPID" val="5faa41e40f63d42c4847739d"/>
  <p:tag name="KSO_WM_CHIP_XID" val="5faa41e40f63d42c484773a2"/>
  <p:tag name="KSO_WM_UNIT_DEC_AREA_ID" val="9a582c96a1884900ab25bcd4ad2fcfea"/>
  <p:tag name="KSO_WM_UNIT_DECORATE_INFO" val=""/>
  <p:tag name="KSO_WM_UNIT_SM_LIMIT_TYPE" val=""/>
  <p:tag name="KSO_WM_CHIP_FILLAREA_FILL_RULE" val="{&quot;fill_align&quot;:&quot;cm&quot;,&quot;fill_effect&quot;:[],&quot;fill_mode&quot;:&quot;full&quot;,&quot;sacle_strategy&quot;:&quot;stretch&quot;}"/>
  <p:tag name="KSO_WM_ASSEMBLE_CHIP_INDEX" val="8eeca23323284b12b09dcc900ab580c6"/>
  <p:tag name="KSO_WM_SLIDE_BACKGROUND_TYPE" val="topBottom"/>
  <p:tag name="KSO_WM_UNIT_TEXT_FILL_FORE_SCHEMECOLOR_INDEX_BRIGHTNESS" val="0"/>
  <p:tag name="KSO_WM_UNIT_TEXT_FILL_FORE_SCHEMECOLOR_INDEX" val="2"/>
  <p:tag name="KSO_WM_UNIT_TEXT_FILL_TYPE"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7fb6e06dadf5409ba5e4ef72dd72d1e9"/>
  <p:tag name="KSO_WM_UNIT_DECORATE_INFO" val=""/>
  <p:tag name="KSO_WM_UNIT_SM_LIMIT_TYPE" val=""/>
  <p:tag name="KSO_WM_CHIP_FILLAREA_FILL_RULE" val="{&quot;fill_align&quot;:&quot;cm&quot;,&quot;fill_effect&quot;:[],&quot;fill_mode&quot;:&quot;full&quot;,&quot;sacle_strategy&quot;:&quot;stretch&quot;}"/>
  <p:tag name="KSO_WM_ASSEMBLE_CHIP_INDEX" val="99a1bc94b5ec46378e07ab8be366c542"/>
  <p:tag name="KSO_WM_SLIDE_BACKGROUND_TYPE" val="topBotto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1a316a8899ed4e8a9b3def86680dd22d"/>
  <p:tag name="KSO_WM_UNIT_DECORATE_INFO" val=""/>
  <p:tag name="KSO_WM_UNIT_SM_LIMIT_TYPE" val=""/>
  <p:tag name="KSO_WM_CHIP_FILLAREA_FILL_RULE" val="{&quot;fill_align&quot;:&quot;cm&quot;,&quot;fill_effect&quot;:[],&quot;fill_mode&quot;:&quot;full&quot;,&quot;sacle_strategy&quot;:&quot;stretch&quot;}"/>
  <p:tag name="KSO_WM_ASSEMBLE_CHIP_INDEX" val="a63e9d5e2ac543d8a1ecc0a3b271995a"/>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fc842350a91d488bab8cbd2bef1b45ec"/>
  <p:tag name="KSO_WM_UNIT_DECORATE_INFO" val=""/>
  <p:tag name="KSO_WM_UNIT_SM_LIMIT_TYPE" val=""/>
  <p:tag name="KSO_WM_CHIP_FILLAREA_FILL_RULE" val="{&quot;fill_align&quot;:&quot;cm&quot;,&quot;fill_effect&quot;:[],&quot;fill_mode&quot;:&quot;full&quot;,&quot;sacle_strategy&quot;:&quot;stretch&quot;}"/>
  <p:tag name="KSO_WM_ASSEMBLE_CHIP_INDEX" val="3961de6266554bdca998cf3056a08218"/>
  <p:tag name="KSO_WM_SLIDE_BACKGROUND_TYPE" val="topBottom"/>
</p:tagLst>
</file>

<file path=ppt/tags/tag51.xml><?xml version="1.0" encoding="utf-8"?>
<p:tagLst xmlns:p="http://schemas.openxmlformats.org/presentationml/2006/main">
  <p:tag name="KSO_WM_SLIDE_BACKGROUND_TYPE" val="topBottom"/>
</p:tagLst>
</file>

<file path=ppt/tags/tag52.xml><?xml version="1.0" encoding="utf-8"?>
<p:tagLst xmlns:p="http://schemas.openxmlformats.org/presentationml/2006/main">
  <p:tag name="KSO_WM_SLIDE_BACKGROUND_TYPE" val="topBottom"/>
</p:tagLst>
</file>

<file path=ppt/tags/tag53.xml><?xml version="1.0" encoding="utf-8"?>
<p:tagLst xmlns:p="http://schemas.openxmlformats.org/presentationml/2006/main">
  <p:tag name="KSO_WM_SLIDE_BACKGROUND_TYPE" val="topBottom"/>
</p:tagLst>
</file>

<file path=ppt/tags/tag54.xml><?xml version="1.0" encoding="utf-8"?>
<p:tagLst xmlns:p="http://schemas.openxmlformats.org/presentationml/2006/main">
  <p:tag name="KSO_WM_SLIDE_BACKGROUND_TYPE" val="topBottom"/>
</p:tagLst>
</file>

<file path=ppt/tags/tag55.xml><?xml version="1.0" encoding="utf-8"?>
<p:tagLst xmlns:p="http://schemas.openxmlformats.org/presentationml/2006/main">
  <p:tag name="KSO_WM_SLIDE_BACKGROUND_TYPE" val="topBottom"/>
</p:tagLst>
</file>

<file path=ppt/tags/tag56.xml><?xml version="1.0" encoding="utf-8"?>
<p:tagLst xmlns:p="http://schemas.openxmlformats.org/presentationml/2006/main">
  <p:tag name="KSO_WM_SLIDE_BACKGROUND_TYPE" val="topBotto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5*i*1"/>
  <p:tag name="KSO_WM_TEMPLATE_CATEGORY" val="chip"/>
  <p:tag name="KSO_WM_TEMPLATE_INDEX" val="20215020"/>
  <p:tag name="KSO_WM_UNIT_LAYERLEVEL" val="1"/>
  <p:tag name="KSO_WM_TAG_VERSION" val="1.0"/>
  <p:tag name="KSO_WM_BEAUTIFY_FLAG" val="#wm#"/>
  <p:tag name="KSO_WM_UNIT_SUBTYPE" val="h"/>
  <p:tag name="KSO_WM_UNIT_TYPE" val="i"/>
  <p:tag name="KSO_WM_UNIT_INDEX" val="1"/>
  <p:tag name="KSO_WM_CHIP_GROUPID" val="5faa41e40f63d42c4847739d"/>
  <p:tag name="KSO_WM_CHIP_XID" val="5faa41e40f63d42c484773a2"/>
  <p:tag name="KSO_WM_UNIT_DEC_AREA_ID" val="ddad1f542fba4a0a9a8435fb33fa28fa"/>
  <p:tag name="KSO_WM_UNIT_DECORATE_INFO" val=""/>
  <p:tag name="KSO_WM_UNIT_SM_LIMIT_TYPE" val=""/>
  <p:tag name="KSO_WM_CHIP_FILLAREA_FILL_RULE" val="{&quot;fill_align&quot;:&quot;cm&quot;,&quot;fill_effect&quot;:[],&quot;fill_mode&quot;:&quot;full&quot;,&quot;sacle_strategy&quot;:&quot;stretch&quot;}"/>
  <p:tag name="KSO_WM_ASSEMBLE_CHIP_INDEX" val="f403da270cde40ae8e249066dec5c49e"/>
  <p:tag name="KSO_WM_SLIDE_BACKGROUND_TYPE" val="bottomTop"/>
  <p:tag name="KSO_WM_UNIT_TEXT_FILL_FORE_SCHEMECOLOR_INDEX_BRIGHTNESS" val="0"/>
  <p:tag name="KSO_WM_UNIT_TEXT_FILL_FORE_SCHEMECOLOR_INDEX" val="2"/>
  <p:tag name="KSO_WM_UNIT_TEXT_FILL_TYPE" val="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7f62c1a4f08a4b7788e5c87737e763ae"/>
  <p:tag name="KSO_WM_UNIT_DECORATE_INFO" val=""/>
  <p:tag name="KSO_WM_UNIT_SM_LIMIT_TYPE" val=""/>
  <p:tag name="KSO_WM_CHIP_FILLAREA_FILL_RULE" val="{&quot;fill_align&quot;:&quot;cm&quot;,&quot;fill_effect&quot;:[],&quot;fill_mode&quot;:&quot;full&quot;,&quot;sacle_strategy&quot;:&quot;stretch&quot;}"/>
  <p:tag name="KSO_WM_ASSEMBLE_CHIP_INDEX" val="e826f06ccb944bf4ae60b214f7a01f12"/>
  <p:tag name="KSO_WM_SLIDE_BACKGROUND_TYPE" val="bottomTop"/>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3df12600d79c49888ac14c797f4de3df"/>
  <p:tag name="KSO_WM_UNIT_DECORATE_INFO" val=""/>
  <p:tag name="KSO_WM_UNIT_SM_LIMIT_TYPE" val=""/>
  <p:tag name="KSO_WM_CHIP_FILLAREA_FILL_RULE" val="{&quot;fill_align&quot;:&quot;cm&quot;,&quot;fill_effect&quot;:[],&quot;fill_mode&quot;:&quot;full&quot;,&quot;sacle_strategy&quot;:&quot;stretch&quot;}"/>
  <p:tag name="KSO_WM_ASSEMBLE_CHIP_INDEX" val="943d4dc785e84282824f3a63469f8ddf"/>
  <p:tag name="KSO_WM_SLIDE_BACKGROUND_TYPE" val="bottomTop"/>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2*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9f"/>
  <p:tag name="KSO_WM_UNIT_DEC_AREA_ID" val="8f35c3469d004840b6ce6cbe661daf73"/>
  <p:tag name="KSO_WM_UNIT_DECORATE_INFO" val=""/>
  <p:tag name="KSO_WM_UNIT_SM_LIMIT_TYPE" val=""/>
  <p:tag name="KSO_WM_CHIP_FILLAREA_FILL_RULE" val="{&quot;fill_align&quot;:&quot;lm&quot;,&quot;fill_effect&quot;:[],&quot;fill_mode&quot;:&quot;adaptive&quot;,&quot;sacle_strategy&quot;:&quot;stretch&quot;}"/>
  <p:tag name="KSO_WM_ASSEMBLE_CHIP_INDEX" val="d70faa1b13584720b82f22a7599fe4fd"/>
</p:tagLst>
</file>

<file path=ppt/tags/tag60.xml><?xml version="1.0" encoding="utf-8"?>
<p:tagLst xmlns:p="http://schemas.openxmlformats.org/presentationml/2006/main">
  <p:tag name="KSO_WM_SLIDE_BACKGROUND_TYPE" val="bottomTop"/>
</p:tagLst>
</file>

<file path=ppt/tags/tag61.xml><?xml version="1.0" encoding="utf-8"?>
<p:tagLst xmlns:p="http://schemas.openxmlformats.org/presentationml/2006/main">
  <p:tag name="KSO_WM_SLIDE_BACKGROUND_TYPE" val="bottomTop"/>
</p:tagLst>
</file>

<file path=ppt/tags/tag62.xml><?xml version="1.0" encoding="utf-8"?>
<p:tagLst xmlns:p="http://schemas.openxmlformats.org/presentationml/2006/main">
  <p:tag name="KSO_WM_SLIDE_BACKGROUND_TYPE" val="bottomTop"/>
</p:tagLst>
</file>

<file path=ppt/tags/tag63.xml><?xml version="1.0" encoding="utf-8"?>
<p:tagLst xmlns:p="http://schemas.openxmlformats.org/presentationml/2006/main">
  <p:tag name="KSO_WM_SLIDE_BACKGROUND_TYPE" val="bottomTop"/>
</p:tagLst>
</file>

<file path=ppt/tags/tag64.xml><?xml version="1.0" encoding="utf-8"?>
<p:tagLst xmlns:p="http://schemas.openxmlformats.org/presentationml/2006/main">
  <p:tag name="KSO_WM_SLIDE_BACKGROUND_TYPE" val="bottomTop"/>
</p:tagLst>
</file>

<file path=ppt/tags/tag65.xml><?xml version="1.0" encoding="utf-8"?>
<p:tagLst xmlns:p="http://schemas.openxmlformats.org/presentationml/2006/main">
  <p:tag name="KSO_WM_SLIDE_BACKGROUND_TYPE" val="bottomTop"/>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5*i*1"/>
  <p:tag name="KSO_WM_TEMPLATE_CATEGORY" val="chip"/>
  <p:tag name="KSO_WM_TEMPLATE_INDEX" val="20215020"/>
  <p:tag name="KSO_WM_UNIT_LAYERLEVEL" val="1"/>
  <p:tag name="KSO_WM_TAG_VERSION" val="1.0"/>
  <p:tag name="KSO_WM_BEAUTIFY_FLAG" val="#wm#"/>
  <p:tag name="KSO_WM_UNIT_SUBTYPE" val="h"/>
  <p:tag name="KSO_WM_UNIT_TYPE" val="i"/>
  <p:tag name="KSO_WM_UNIT_INDEX" val="1"/>
  <p:tag name="KSO_WM_CHIP_GROUPID" val="5faa41e40f63d42c4847739d"/>
  <p:tag name="KSO_WM_CHIP_XID" val="5faa41e40f63d42c484773a2"/>
  <p:tag name="KSO_WM_UNIT_DEC_AREA_ID" val="76384e2edc6148358540ce908fcd996e"/>
  <p:tag name="KSO_WM_UNIT_DECORATE_INFO" val=""/>
  <p:tag name="KSO_WM_UNIT_SM_LIMIT_TYPE" val=""/>
  <p:tag name="KSO_WM_CHIP_FILLAREA_FILL_RULE" val="{&quot;fill_align&quot;:&quot;cm&quot;,&quot;fill_effect&quot;:[],&quot;fill_mode&quot;:&quot;full&quot;,&quot;sacle_strategy&quot;:&quot;stretch&quot;}"/>
  <p:tag name="KSO_WM_ASSEMBLE_CHIP_INDEX" val="140abd7b09e544f3abb9c3ab02871f54"/>
  <p:tag name="KSO_WM_SLIDE_BACKGROUND_TYPE" val="navigation"/>
  <p:tag name="KSO_WM_UNIT_TEXT_FILL_FORE_SCHEMECOLOR_INDEX_BRIGHTNESS" val="0"/>
  <p:tag name="KSO_WM_UNIT_TEXT_FILL_FORE_SCHEMECOLOR_INDEX" val="2"/>
  <p:tag name="KSO_WM_UNIT_TEXT_FILL_TYPE"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d14dc1f413d44f80b9fc624b70d0f3eb"/>
  <p:tag name="KSO_WM_UNIT_DECORATE_INFO" val=""/>
  <p:tag name="KSO_WM_UNIT_SM_LIMIT_TYPE" val=""/>
  <p:tag name="KSO_WM_CHIP_FILLAREA_FILL_RULE" val="{&quot;fill_align&quot;:&quot;cm&quot;,&quot;fill_effect&quot;:[],&quot;fill_mode&quot;:&quot;full&quot;,&quot;sacle_strategy&quot;:&quot;stretch&quot;}"/>
  <p:tag name="KSO_WM_ASSEMBLE_CHIP_INDEX" val="0ff935274d044ea98850e50d0ded08f5"/>
  <p:tag name="KSO_WM_SLIDE_BACKGROUND_TYPE" val="navigation"/>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3bde42022f25451fa4b3d7271064777b"/>
  <p:tag name="KSO_WM_UNIT_DECORATE_INFO" val=""/>
  <p:tag name="KSO_WM_UNIT_SM_LIMIT_TYPE" val=""/>
  <p:tag name="KSO_WM_CHIP_FILLAREA_FILL_RULE" val="{&quot;fill_align&quot;:&quot;cm&quot;,&quot;fill_effect&quot;:[],&quot;fill_mode&quot;:&quot;full&quot;,&quot;sacle_strategy&quot;:&quot;stretch&quot;}"/>
  <p:tag name="KSO_WM_ASSEMBLE_CHIP_INDEX" val="abf1a33db0684fdc87c3dd58a5e75e65"/>
  <p:tag name="KSO_WM_SLIDE_BACKGROUND_TYPE" val="navigation"/>
</p:tagLst>
</file>

<file path=ppt/tags/tag69.xml><?xml version="1.0" encoding="utf-8"?>
<p:tagLst xmlns:p="http://schemas.openxmlformats.org/presentationml/2006/main">
  <p:tag name="KSO_WM_SLIDE_BACKGROUND_TYPE" val="navigation"/>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0611e43eb80b41e184a8443503efa441"/>
  <p:tag name="KSO_WM_UNIT_DECORATE_INFO" val=""/>
  <p:tag name="KSO_WM_UNIT_SM_LIMIT_TYPE" val=""/>
  <p:tag name="KSO_WM_CHIP_FILLAREA_FILL_RULE" val="{&quot;fill_align&quot;:&quot;cm&quot;,&quot;fill_effect&quot;:[],&quot;fill_mode&quot;:&quot;full&quot;,&quot;sacle_strategy&quot;:&quot;stretch&quot;}"/>
  <p:tag name="KSO_WM_ASSEMBLE_CHIP_INDEX" val="10b1d4579fb1485c8a044e9b21c1211c"/>
</p:tagLst>
</file>

<file path=ppt/tags/tag70.xml><?xml version="1.0" encoding="utf-8"?>
<p:tagLst xmlns:p="http://schemas.openxmlformats.org/presentationml/2006/main">
  <p:tag name="KSO_WM_SLIDE_BACKGROUND_TYPE" val="navigation"/>
</p:tagLst>
</file>

<file path=ppt/tags/tag71.xml><?xml version="1.0" encoding="utf-8"?>
<p:tagLst xmlns:p="http://schemas.openxmlformats.org/presentationml/2006/main">
  <p:tag name="KSO_WM_SLIDE_BACKGROUND_TYPE" val="navigation"/>
</p:tagLst>
</file>

<file path=ppt/tags/tag72.xml><?xml version="1.0" encoding="utf-8"?>
<p:tagLst xmlns:p="http://schemas.openxmlformats.org/presentationml/2006/main">
  <p:tag name="KSO_WM_SLIDE_BACKGROUND_TYPE" val="navigation"/>
</p:tagLst>
</file>

<file path=ppt/tags/tag73.xml><?xml version="1.0" encoding="utf-8"?>
<p:tagLst xmlns:p="http://schemas.openxmlformats.org/presentationml/2006/main">
  <p:tag name="KSO_WM_SLIDE_BACKGROUND_TYPE" val="navigation"/>
</p:tagLst>
</file>

<file path=ppt/tags/tag74.xml><?xml version="1.0" encoding="utf-8"?>
<p:tagLst xmlns:p="http://schemas.openxmlformats.org/presentationml/2006/main">
  <p:tag name="KSO_WM_SLIDE_BACKGROUND_TYPE" val="navigation"/>
</p:tagLst>
</file>

<file path=ppt/tags/tag75.xml><?xml version="1.0" encoding="utf-8"?>
<p:tagLst xmlns:p="http://schemas.openxmlformats.org/presentationml/2006/main">
  <p:tag name="KSO_WM_SLIDE_BACKGROUND_TYPE" val="navigation"/>
</p:tagLst>
</file>

<file path=ppt/tags/tag76.xml><?xml version="1.0" encoding="utf-8"?>
<p:tagLst xmlns:p="http://schemas.openxmlformats.org/presentationml/2006/main">
  <p:tag name="KSO_WM_SLIDE_BACKGROUND_TYPE" val="navigation"/>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5*i*1"/>
  <p:tag name="KSO_WM_TEMPLATE_CATEGORY" val="chip"/>
  <p:tag name="KSO_WM_TEMPLATE_INDEX" val="20215020"/>
  <p:tag name="KSO_WM_UNIT_LAYERLEVEL" val="1"/>
  <p:tag name="KSO_WM_TAG_VERSION" val="1.0"/>
  <p:tag name="KSO_WM_BEAUTIFY_FLAG" val="#wm#"/>
  <p:tag name="KSO_WM_UNIT_SUBTYPE" val="h"/>
  <p:tag name="KSO_WM_UNIT_TYPE" val="i"/>
  <p:tag name="KSO_WM_UNIT_INDEX" val="1"/>
  <p:tag name="KSO_WM_CHIP_GROUPID" val="5faa41e40f63d42c4847739d"/>
  <p:tag name="KSO_WM_CHIP_XID" val="5faa41e40f63d42c484773a2"/>
  <p:tag name="KSO_WM_UNIT_DEC_AREA_ID" val="45f3b07fad5743668d394feecce4fddc"/>
  <p:tag name="KSO_WM_UNIT_DECORATE_INFO" val=""/>
  <p:tag name="KSO_WM_UNIT_SM_LIMIT_TYPE" val=""/>
  <p:tag name="KSO_WM_CHIP_FILLAREA_FILL_RULE" val="{&quot;fill_align&quot;:&quot;cm&quot;,&quot;fill_effect&quot;:[],&quot;fill_mode&quot;:&quot;full&quot;,&quot;sacle_strategy&quot;:&quot;stretch&quot;}"/>
  <p:tag name="KSO_WM_ASSEMBLE_CHIP_INDEX" val="bbe6f88858854bf1be9a427fa9bdb155"/>
  <p:tag name="KSO_WM_SLIDE_BACKGROUND_TYPE" val="belt"/>
  <p:tag name="KSO_WM_UNIT_TEXT_FILL_FORE_SCHEMECOLOR_INDEX_BRIGHTNESS" val="0"/>
  <p:tag name="KSO_WM_UNIT_TEXT_FILL_FORE_SCHEMECOLOR_INDEX" val="2"/>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3*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0"/>
  <p:tag name="KSO_WM_UNIT_DEC_AREA_ID" val="2fab68ff08214ef9b56641b736fd38f7"/>
  <p:tag name="KSO_WM_UNIT_DECORATE_INFO" val=""/>
  <p:tag name="KSO_WM_UNIT_SM_LIMIT_TYPE" val=""/>
  <p:tag name="KSO_WM_CHIP_FILLAREA_FILL_RULE" val="{&quot;fill_align&quot;:&quot;cm&quot;,&quot;fill_effect&quot;:[],&quot;fill_mode&quot;:&quot;full&quot;,&quot;sacle_strategy&quot;:&quot;stretch&quot;}"/>
  <p:tag name="KSO_WM_ASSEMBLE_CHIP_INDEX" val="d07dfb7485444f78a2f4234af2ee19d0"/>
  <p:tag name="KSO_WM_SLIDE_BACKGROUND_TYPE" val="belt"/>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14934d4df72e499f8f3694908fefb826"/>
  <p:tag name="KSO_WM_UNIT_DECORATE_INFO" val=""/>
  <p:tag name="KSO_WM_UNIT_SM_LIMIT_TYPE" val=""/>
  <p:tag name="KSO_WM_CHIP_FILLAREA_FILL_RULE" val="{&quot;fill_align&quot;:&quot;cm&quot;,&quot;fill_effect&quot;:[],&quot;fill_mode&quot;:&quot;full&quot;,&quot;sacle_strategy&quot;:&quot;stretch&quot;}"/>
  <p:tag name="KSO_WM_ASSEMBLE_CHIP_INDEX" val="a61ce7ff5a6d456582c269bd7694e602"/>
  <p:tag name="KSO_WM_SLIDE_BACKGROUND_TYPE" val="belt"/>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hip20215020_4*i*1"/>
  <p:tag name="KSO_WM_TEMPLATE_CATEGORY" val="chip"/>
  <p:tag name="KSO_WM_TEMPLATE_INDEX" val="20215020"/>
  <p:tag name="KSO_WM_UNIT_LAYERLEVEL" val="1"/>
  <p:tag name="KSO_WM_TAG_VERSION" val="1.0"/>
  <p:tag name="KSO_WM_BEAUTIFY_FLAG" val="#wm#"/>
  <p:tag name="KSO_WM_UNIT_SUBTYPE" val="t"/>
  <p:tag name="KSO_WM_UNIT_TYPE" val="i"/>
  <p:tag name="KSO_WM_UNIT_INDEX" val="1"/>
  <p:tag name="KSO_WM_CHIP_GROUPID" val="5faa41e40f63d42c4847739d"/>
  <p:tag name="KSO_WM_CHIP_XID" val="5faa41e40f63d42c484773a1"/>
  <p:tag name="KSO_WM_UNIT_DEC_AREA_ID" val="0a7c88671fbe423597183ea936273e7f"/>
  <p:tag name="KSO_WM_UNIT_DECORATE_INFO" val=""/>
  <p:tag name="KSO_WM_UNIT_SM_LIMIT_TYPE" val=""/>
  <p:tag name="KSO_WM_CHIP_FILLAREA_FILL_RULE" val="{&quot;fill_align&quot;:&quot;cm&quot;,&quot;fill_effect&quot;:[],&quot;fill_mode&quot;:&quot;full&quot;,&quot;sacle_strategy&quot;:&quot;stretch&quot;}"/>
  <p:tag name="KSO_WM_ASSEMBLE_CHIP_INDEX" val="196b54f6f50f4e0189ba8aed226434cd"/>
</p:tagLst>
</file>

<file path=ppt/tags/tag80.xml><?xml version="1.0" encoding="utf-8"?>
<p:tagLst xmlns:p="http://schemas.openxmlformats.org/presentationml/2006/main">
  <p:tag name="KSO_WM_SLIDE_BACKGROUND_TYPE" val="belt"/>
</p:tagLst>
</file>

<file path=ppt/tags/tag81.xml><?xml version="1.0" encoding="utf-8"?>
<p:tagLst xmlns:p="http://schemas.openxmlformats.org/presentationml/2006/main">
  <p:tag name="KSO_WM_SLIDE_BACKGROUND_TYPE" val="belt"/>
</p:tagLst>
</file>

<file path=ppt/tags/tag82.xml><?xml version="1.0" encoding="utf-8"?>
<p:tagLst xmlns:p="http://schemas.openxmlformats.org/presentationml/2006/main">
  <p:tag name="KSO_WM_SLIDE_BACKGROUND_TYPE" val="belt"/>
</p:tagLst>
</file>

<file path=ppt/tags/tag83.xml><?xml version="1.0" encoding="utf-8"?>
<p:tagLst xmlns:p="http://schemas.openxmlformats.org/presentationml/2006/main">
  <p:tag name="KSO_WM_SLIDE_BACKGROUND_TYPE" val="belt"/>
</p:tagLst>
</file>

<file path=ppt/tags/tag84.xml><?xml version="1.0" encoding="utf-8"?>
<p:tagLst xmlns:p="http://schemas.openxmlformats.org/presentationml/2006/main">
  <p:tag name="KSO_WM_SLIDE_BACKGROUND_TYPE" val="belt"/>
</p:tagLst>
</file>

<file path=ppt/tags/tag85.xml><?xml version="1.0" encoding="utf-8"?>
<p:tagLst xmlns:p="http://schemas.openxmlformats.org/presentationml/2006/main">
  <p:tag name="KSO_WM_TEMPLATE_CATEGORY" val="custom"/>
  <p:tag name="KSO_WM_TEMPLATE_INDEX" val="20215020"/>
</p:tagLst>
</file>

<file path=ppt/tags/tag86.xml><?xml version="1.0" encoding="utf-8"?>
<p:tagLst xmlns:p="http://schemas.openxmlformats.org/presentationml/2006/main">
  <p:tag name="KSO_WM_TEMPLATE_CATEGORY" val="custom"/>
  <p:tag name="KSO_WM_TEMPLATE_INDEX" val="20215020"/>
</p:tagLst>
</file>

<file path=ppt/tags/tag87.xml><?xml version="1.0" encoding="utf-8"?>
<p:tagLst xmlns:p="http://schemas.openxmlformats.org/presentationml/2006/main">
  <p:tag name="KSO_WM_BEAUTIFY_FLAG" val="#wm#"/>
  <p:tag name="KSO_WM_TAG_VERSION" val="1.0"/>
  <p:tag name="KSO_WM_TEMPLATE_CATEGORY" val="custom"/>
  <p:tag name="KSO_WM_TEMPLATE_INDEX" val="20215020"/>
</p:tagLst>
</file>

<file path=ppt/tags/tag88.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89.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9.xml><?xml version="1.0" encoding="utf-8"?>
<p:tagLst xmlns:p="http://schemas.openxmlformats.org/presentationml/2006/main">
  <p:tag name="KSO_WM_UNIT_ISCONTENTSTITLE" val="0"/>
  <p:tag name="KSO_WM_UNIT_ISNUMDGMTITLE" val="0"/>
  <p:tag name="KSO_WM_UNIT_NOCLEAR" val="0"/>
  <p:tag name="KSO_WM_UNIT_VALUE" val="87"/>
  <p:tag name="KSO_WM_UNIT_HIGHLIGHT" val="0"/>
  <p:tag name="KSO_WM_UNIT_COMPATIBLE" val="0"/>
  <p:tag name="KSO_WM_UNIT_DIAGRAM_ISNUMVISUAL" val="0"/>
  <p:tag name="KSO_WM_UNIT_DIAGRAM_ISREFERUNIT" val="0"/>
  <p:tag name="KSO_WM_UNIT_TYPE" val="b"/>
  <p:tag name="KSO_WM_UNIT_INDEX" val="1"/>
  <p:tag name="KSO_WM_UNIT_ID" val="custom20215020_1*b*1"/>
  <p:tag name="KSO_WM_TEMPLATE_CATEGORY" val="custom"/>
  <p:tag name="KSO_WM_TEMPLATE_INDEX" val="20215020"/>
  <p:tag name="KSO_WM_UNIT_LAYERLEVEL" val="1"/>
  <p:tag name="KSO_WM_TAG_VERSION" val="1.0"/>
  <p:tag name="KSO_WM_BEAUTIFY_FLAG" val="#wm#"/>
  <p:tag name="KSO_WM_UNIT_PRESET_TEXT" val="单击此处添加副标题内容"/>
  <p:tag name="KSO_WM_UNIT_DEFAULT_FONT" val="14;18;2"/>
  <p:tag name="KSO_WM_UNIT_BLOCK" val="0"/>
  <p:tag name="KSO_WM_UNIT_DEC_AREA_ID" val="37cb1827c6254ff3a8ce0a003e3a0086"/>
  <p:tag name="KSO_WM_CHIP_GROUPID" val="5ebe40d00ac41c4a0a525616"/>
  <p:tag name="KSO_WM_CHIP_XID" val="5ebe40d00ac41c4a0a525617"/>
  <p:tag name="KSO_WM_CHIP_FILLAREA_FILL_RULE" val="{&quot;fill_align&quot;:&quot;cm&quot;,&quot;fill_mode&quot;:&quot;adaptive&quot;,&quot;sacle_strategy&quot;:&quot;smart&quot;}"/>
  <p:tag name="KSO_WM_ASSEMBLE_CHIP_INDEX" val="b5cc9cf2e339465e957d4360e0ba9810"/>
  <p:tag name="KSO_WM_UNIT_TEXT_FILL_FORE_SCHEMECOLOR_INDEX_BRIGHTNESS" val="0.35"/>
  <p:tag name="KSO_WM_UNIT_TEXT_FILL_FORE_SCHEMECOLOR_INDEX" val="13"/>
  <p:tag name="KSO_WM_UNIT_TEXT_FILL_TYPE" val="1"/>
  <p:tag name="KSO_WM_TEMPLATE_ASSEMBLE_XID" val="5fab3f17b46e6ebd99076cd4"/>
  <p:tag name="KSO_WM_TEMPLATE_ASSEMBLE_GROUPID" val="5faa41e40f63d42c4847739d"/>
</p:tagLst>
</file>

<file path=ppt/tags/tag90.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91.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92.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93.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94.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95.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96.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97.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ags/tag98.xml><?xml version="1.0" encoding="utf-8"?>
<p:tagLst xmlns:p="http://schemas.openxmlformats.org/presentationml/2006/main">
  <p:tag name="KSO_WM_UNIT_TABLE_BEAUTIFY" val="smartTable{6aabdfa6-cf8e-4c57-9a58-ccada3847d53}"/>
</p:tagLst>
</file>

<file path=ppt/tags/tag99.xml><?xml version="1.0" encoding="utf-8"?>
<p:tagLst xmlns:p="http://schemas.openxmlformats.org/presentationml/2006/main">
  <p:tag name="KSO_WM_BEAUTIFY_FLAG" val="#wm#"/>
  <p:tag name="KSO_WM_TEMPLATE_CATEGORY" val="custom"/>
  <p:tag name="KSO_WM_TEMPLATE_INDEX" val="20215020"/>
  <p:tag name="KSO_WM_CHIP_INFOS" val="{&quot;layout_type&quot;:&quot;forright2&quot;,&quot;slide_type&quot;:[&quot;sectionTitle&quot;],&quot;aspect_ratio&quot;:&quot;16:9&quot;}"/>
  <p:tag name="KSO_WM_CHIP_XID" val="5ebe041a0ac41c4a0a525598"/>
  <p:tag name="KSO_WM_CHIP_FILLPROP" val="[[{&quot;fill_id&quot;:&quot;c8df1a3465854d8b966b02b3af772576&quot;,&quot;fill_align&quot;:&quot;cm&quot;,&quot;text_align&quot;:&quot;lm&quot;,&quot;text_direction&quot;:&quot;horizontal&quot;,&quot;chip_types&quot;:[&quot;text&quot;,&quot;header&quot;]}]]"/>
  <p:tag name="KSO_WM_SLIDE_ID" val="custom20215020_7"/>
  <p:tag name="KSO_WM_TEMPLATE_SUBCATEGORY" val="21"/>
  <p:tag name="KSO_WM_TEMPLATE_MASTER_TYPE" val="1"/>
  <p:tag name="KSO_WM_TEMPLATE_COLOR_TYPE" val="1"/>
  <p:tag name="KSO_WM_SLIDE_TYPE" val="sectionTitle"/>
  <p:tag name="KSO_WM_SLIDE_SUBTYPE" val="pureTxt"/>
  <p:tag name="KSO_WM_SLIDE_ITEM_CNT" val="0"/>
  <p:tag name="KSO_WM_SLIDE_INDEX" val="7"/>
  <p:tag name="KSO_WM_SLIDE_SIZE" val="540*400"/>
  <p:tag name="KSO_WM_SLIDE_POSITION" val="380*69"/>
  <p:tag name="KSO_WM_TAG_VERSION" val="1.0"/>
  <p:tag name="KSO_WM_SLIDE_LAYOUT" val="a_b_e"/>
  <p:tag name="KSO_WM_SLIDE_LAYOUT_CNT" val="1_1_1"/>
  <p:tag name="KSO_WM_CHIP_GROUPID" val="5ebf6661ddc3daf3fef3f760"/>
  <p:tag name="KSO_WM_SLIDE_LAYOUT_INFO" val="{&quot;id&quot;:&quot;2020-11-11T09:32:16&quot;,&quot;maxSize&quot;:{&quot;size1&quot;:45.179420414677374},&quot;minSize&quot;:{&quot;size1&quot;:35.87942041467738},&quot;normalSize&quot;:{&quot;size1&quot;:42.47942041467737},&quot;subLayout&quot;:[{&quot;id&quot;:&quot;2020-11-11T09:32:16&quot;,&quot;margin&quot;:{&quot;bottom&quot;:0.1855989396572113,&quot;left&quot;:12.558988571166992,&quot;right&quot;:2.2576775550842285,&quot;top&quot;:5.5572309494018555},&quot;type&quot;:0},{&quot;id&quot;:&quot;2020-11-11T09:32:16&quot;,&quot;maxSize&quot;:{&quot;size1&quot;:38.10321297023302},&quot;minSize&quot;:{&quot;size1&quot;:12.203212970233022},&quot;normalSize&quot;:{&quot;size1&quot;:25.10321297023302},&quot;subLayout&quot;:[{&quot;id&quot;:&quot;2020-11-11T09:32:16&quot;,&quot;margin&quot;:{&quot;bottom&quot;:0.282134085893631,&quot;left&quot;:12.558988571166992,&quot;right&quot;:2.2576775550842285,&quot;top&quot;:0.1759982407093048},&quot;type&quot;:0},{&quot;id&quot;:&quot;2020-11-11T09:32:16&quot;,&quot;margin&quot;:{&quot;bottom&quot;:4.890485763549805,&quot;left&quot;:12.558988571166992,&quot;right&quot;:2.2576775550842285,&quot;top&quot;:0.2699631452560425},&quot;type&quot;:0}],&quot;type&quot;:0}],&quot;type&quot;:0}"/>
  <p:tag name="KSO_WM_SLIDE_BK_DARK_LIGHT" val="2"/>
  <p:tag name="KSO_WM_SLIDE_BACKGROUND_TYPE" val="general"/>
  <p:tag name="KSO_WM_SLIDE_SUPPORT_FEATURE_TYPE" val="0"/>
  <p:tag name="KSO_WM_TEMPLATE_ASSEMBLE_XID" val="5fab3f17b46e6ebd99076cd4"/>
  <p:tag name="KSO_WM_TEMPLATE_ASSEMBLE_GROUPID" val="5faa41e40f63d42c4847739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Adjacency">
      <a:dk1>
        <a:srgbClr val="000000"/>
      </a:dk1>
      <a:lt1>
        <a:srgbClr val="FFFFFF"/>
      </a:lt1>
      <a:dk2>
        <a:srgbClr val="CBE8F6"/>
      </a:dk2>
      <a:lt2>
        <a:srgbClr val="E4F4FB"/>
      </a:lt2>
      <a:accent1>
        <a:srgbClr val="1B88C0"/>
      </a:accent1>
      <a:accent2>
        <a:srgbClr val="0D8270"/>
      </a:accent2>
      <a:accent3>
        <a:srgbClr val="2D702A"/>
      </a:accent3>
      <a:accent4>
        <a:srgbClr val="67520E"/>
      </a:accent4>
      <a:accent5>
        <a:srgbClr val="AA3012"/>
      </a:accent5>
      <a:accent6>
        <a:srgbClr val="BE1A38"/>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webExtension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package" Target="../embeddings/Workbook2.xlsx"/></Relationships>
</file>

<file path=ppt/webExtensions/webExtension1.xml><?xml version="1.0" encoding="utf-8"?>
<wpswe:webExtension xmlns:wpswe="http://www.wps.cn/officeDocument/2018/webExtension">
  <wpswe:extSource id="dschart" version="1.0"/>
  <wpswe:properties>
    <wpswe:property key="DiscardFirstCodeChange" value="0"/>
    <wpswe:property key="autoSnapshot" value="0"/>
    <wpswe:property key="dschart" value="{&quot;dschart_data&quot;:{&quot;blockId&quot;:&quot;161249688700346085&quot;,&quot;chart_type&quot;:&quot;柱状图&quot;,&quot;dataSrc&quot;:{&quot;data&quot;:[[[&quot;地区&quot;,&quot;人口密度（人/平方千米）&quot;],[&quot;世界&quot;,&quot;50&quot;],[&quot;亚洲&quot;,&quot;102&quot;],[&quot;中国&quot;,&quot;145&quot;],[&quot;日本&quot;,&quot;335&quot;]]],&quot;dataType&quot;:&quot;obejct-table&quot;,&quot;download&quot;:false,&quot;srcType&quot;:&quot;local&quot;,&quot;url&quot;:&quot;&quot;},&quot;function_type&quot;:[&quot;柱形图&quot;],&quot;gif&quot;:&quot;//web.docer.wpscdn.cn/docer/ds-page/images/444734748594536323.gif?imageView2/2/w/500/quality/90&quot;,&quot;isDocNotWatermark&quot;:true,&quot;isFree&quot;:&quot;0&quot;,&quot;label&quot;:&quot;&lt;e-barbasic-chart&gt;&quot;,&quot;projectId&quot;:&quot;444734748594536323&quot;,&quot;props&quot;:{&quot;animation&quot;:{&quot;duration&quot;:&quot;2&quot;,&quot;easeStyle&quot;:&quot;&quot;,&quot;endPause&quot;:&quot;1&quot;,&quot;moveOptions&quot;:[&quot;纵向同步拉伸&quot;,&quot;纵向依次拉伸&quot;,&quot;横向同步展开&quot;,&quot;横向依次展开&quot;],&quot;moveStyle&quot;:&quot;纵向同步拉伸&quot;,&quot;startDelay&quot;:&quot;0&quot;,&quot;transition&quot;:true},&quot;axis&quot;:{&quot;grid&quot;:{&quot;color&quot;:&quot;#e9e9e9&quot;,&quot;gridLineWidth&quot;:&quot;1&quot;,&quot;lineStyle&quot;:&quot;dashline&quot;,&quot;show&quot;:&quot;x&quot;},&quot;x&quot;:{&quot;axisColor&quot;:&quot;#bfbfbf&quot;,&quot;axisLineWidth&quot;:&quot;1&quot;,&quot;axisShow&quot;:true,&quot;labelAngle&quot;:&quot;0&quot;,&quot;labelDirection&quot;:&quot;自动&quot;,&quot;labelDirectionOptions&quot;:[&quot;自动&quot;,&quot;横排&quot;,&quot;竖排&quot;],&quot;labelShow&quot;:true,&quot;name&quot;:&quot;&quot;},&quot;y&quot;:{&quot;axisColor&quot;:&quot;#bfbfbf&quot;,&quot;axisLineWidth&quot;:&quot;1&quot;,&quot;axisShow&quot;:true,&quot;labelShow&quot;:true,&quot;labelSuffix&quot;:&quot;&quot;,&quot;name&quot;:&quot;&quot;,&quot;range&quot;:[],&quot;stepOfLabel&quot;:&quot;&quot;}},&quot;backgroundColor&quot;:&quot;&quot;,&quot;colors&quot;:{&quot;colorControlers&quot;:[&quot;single&quot;,&quot;multiple&quot;,&quot;linear&quot;],&quot;list&quot;:[0,1,2,3],&quot;type&quot;:&quot;single&quot;},&quot;display&quot;:{&quot;bar4CornerRadius&quot;:[0,0,0,0],&quot;barWidthPercent&quot;:&quot;0.5&quot;,&quot;borderColor&quot;:&quot;&quot;,&quot;borderWidth&quot;:&quot;0&quot;,&quot;fillOpacity&quot;:&quot;1&quot;},&quot;font&quot;:{&quot;color&quot;:&quot;#545454&quot;,&quot;fontFamily&quot;:&quot;黑体&quot;,&quot;fontSize&quot;:&quot;14&quot;},&quot;label&quot;:{&quot;display&quot;:true,&quot;positionChoice&quot;:&quot;上面&quot;,&quot;positionOptions&quot;:[&quot;上面&quot;,&quot;内部居下&quot;],&quot;suffix&quot;:&quot;&quot;,&quot;textLabel&quot;:{&quot;color&quot;:&quot;#545454&quot;,&quot;fontFamily&quot;:&quot;黑体&quot;,&quot;fontSize&quot;:&quot;14&quot;}},&quot;legend&quot;:{&quot;color&quot;:[&quot;#545454&quot;],&quot;fontFamily&quot;:[&quot;黑体&quot;],&quot;fontSize&quot;:&quot;14&quot;,&quot;lineHeight&quot;:&quot;15&quot;,&quot;show&quot;:true,&quot;style&quot;:&quot;&quot;,&quot;styleOptions&quot;:[],&quot;xPosition&quot;:&quot;center&quot;,&quot;yPosition&quot;:&quot;bottom&quot;},&quot;logoDisplay&quot;:{&quot;bottomLineHeight&quot;:&quot;15&quot;,&quot;imgHeight&quot;:&quot;32&quot;,&quot;imgUrl&quot;:&quot;https://ss1.dydata.io/newchartLogo.png&quot;,&quot;show&quot;:true,&quot;topLineHeight&quot;:&quot;11&quot;},&quot;map&quot;:[[{&quot;allowType&quot;:[&quot;string&quot;],&quot;configurable&quot;:false,&quot;function&quot;:&quot;objCol&quot;,&quot;index&quot;:0,&quot;isLegend&quot;:true,&quot;name&quot;:&quot;名称&quot;},{&quot;allowType&quot;:[&quot;number&quot;],&quot;configurable&quot;:false,&quot;function&quot;:&quot;vCol&quot;,&quot;index&quot;:1,&quot;isLegend&quot;:false,&quot;name&quot;:&quot;值&quot;}]],&quot;numberFormat&quot;:{&quot;decimalPlaces&quot;:&quot;&quot;,&quot;style&quot;:&quot;1000.00&quot;},&quot;paddings&quot;:{&quot;bottom&quot;:&quot;33&quot;,&quot;chartBottom&quot;:&quot;5&quot;,&quot;left&quot;:&quot;24&quot;,&quot;right&quot;:&quot;24&quot;,&quot;top&quot;:&quot;24&quot;},&quot;publishDisplay&quot;:{&quot;color&quot;:&quot;#878787&quot;,&quot;fontFamily&quot;:&quot;黑体&quot;,&quot;fontSize&quot;:&quot;14&quot;,&quot;show&quot;:true,&quot;text&quot;:&quot;镝数出品&quot;},&quot;shadow&quot;:{&quot;display&quot;:false,&quot;shadowAngle&quot;:&quot;45&quot;,&quot;shadowBlur&quot;:&quot;5&quot;,&quot;shadowColor&quot;:&quot;#c6c6c6&quot;,&quot;shadowOpacity&quot;:&quot;100&quot;,&quot;shadowRadius&quot;:&quot;3&quot;},&quot;size&quot;:{&quot;height&quot;:243,&quot;ratio&quot;:&quot;&quot;,&quot;rotate&quot;:0,&quot;width&quot;:332},&quot;sourceDisplay&quot;:{&quot;color&quot;:&quot;#878787&quot;,&quot;fontFamily&quot;:&quot;黑体&quot;,&quot;fontSize&quot;:&quot;14&quot;,&quot;show&quot;:false,&quot;text&quot;:&quot;数据来源：示例数据&quot;,&quot;topLineHeight&quot;:&quot;15&quot;,&quot;xPosition&quot;:&quot;left&quot;,&quot;yPosition&quot;:&quot;bottom&quot;},&quot;titleDisplay&quot;:{&quot;color&quot;:&quot;#4c4c4c&quot;,&quot;fontFamily&quot;:&quot;黑体&quot;,&quot;fontSize&quot;:&quot;36&quot;,&quot;lineHeight&quot;:&quot;10&quot;,&quot;show&quot;:false,&quot;text&quot;:&quot;2018年全国各地区销售额情况&quot;,&quot;totalHeight&quot;:&quot;39&quot;,&quot;xPosition&quot;:&quot;left&quot;,&quot;yPosition&quot;:&quot;top&quot;},&quot;tooltip&quot;:true,&quot;unitDisplay&quot;:{&quot;bottomLineHeight&quot;:&quot;15&quot;,&quot;color&quot;:&quot;#878787&quot;,&quot;fontFamily&quot;:&quot;黑体&quot;,&quot;fontSize&quot;:&quot;14&quot;,&quot;show&quot;:false,&quot;text&quot;:&quot;单位：万元&quot;,&quot;xPosition&quot;:&quot;left&quot;,&quot;yPosition&quot;:&quot;top&quot;},&quot;watermarkDisplay&quot;:{&quot;imgHeight&quot;:&quot;80&quot;,&quot;imgUrl&quot;:&quot;https://ss1.dydata.io/newchartWatermark.png&quot;,&quot;imgWidth&quot;:&quot;80&quot;,&quot;show&quot;:false}},&quot;templateId&quot;:&quot;444734748594536323&quot;,&quot;templateSwitch&quot;:&quot;key-value&quot;,&quot;theme&quot;:{&quot;axis&quot;:{&quot;color&quot;:&quot;#a1a1a1&quot;},&quot;backgroundColor&quot;:&quot;#FFFFFF&quot;,&quot;colors&quot;:[&quot;#5AAEF3&quot;,&quot;#62D9AD&quot;,&quot;#5B6E96&quot;,&quot;#a8dffa&quot;,&quot;#ffdc4c&quot;,&quot;#FF974C&quot;,&quot;#E65A56&quot;,&quot;#6D61E4&quot;,&quot;#4A6FE2&quot;,&quot;#6D9AE7&quot;,&quot;#23C2DB&quot;,&quot;#D4EC59&quot;,&quot;#FFE88E&quot;,&quot;#FEB64D&quot;,&quot;#FB6E6C&quot;],&quot;fonts&quot;:{&quot;accessoryColor&quot;:&quot;#878787&quot;,&quot;color&quot;:&quot;#545454&quot;,&quot;fontFamily&quot;:&quot;黑体&quot;,&quot;fontSize&quot;:&quot;14&quot;},&quot;grid&quot;:{&quot;color&quot;:&quot;#ccc&quot;},&quot;name&quot;:&quot;默认主题&quot;,&quot;price&quot;:&quot;0.0&quot;,&quot;shapeColor&quot;:1,&quot;themeId&quot;:&quot;18&quot;,&quot;titleFont&quot;:{&quot;color&quot;:&quot;#4c4c4c&quot;,&quot;fontFamily&quot;:&quot;黑体&quot;,&quot;fontSize&quot;:&quot;36&quot;}},&quot;thumb&quot;:&quot;//web.docer.wpscdn.cn/docer/ds-page/images/S9mQy7TtDPRefubPR9f5hY.CBEB17BE.jpg?imageView2/2/w/500/quality/90&quot;,&quot;title&quot;:&quot;基础柱状图&quot;,&quot;type&quot;:&quot;chart&quot;},&quot;dschart_id&quot;:&quot;444734748594536323&quot;,&quot;id&quot;:&quot;&quot;}"/>
    <wpswe:property key="isUseCommonErrorPage" value="false"/>
    <wpswe:property key="loadingImage" value="res:/icons/DsWebShapeDefaultPage.svg"/>
  </wpswe:properties>
  <wpswe:watchingCache>
    <wpswe:linkPath>C:/Users/deng/AppData/Local/Temp/wps.AcQZKY/Workbook2.xlsx</wpswe:linkPath>
  </wpswe:watchingCache>
  <wpswe:snapshot xmlns:r="http://schemas.openxmlformats.org/officeDocument/2006/relationships" r:embed="rId2"/>
  <wpswe:externalData xmlns:r="http://schemas.openxmlformats.org/officeDocument/2006/relationships" r:id="rId1"/>
  <wpswe:url>https://clientweb.docer.wps.cn/ds/1.0.0/webShapeView?id=&amp;dschart_id=444734748594536323&amp;flag=1003</wpswe:url>
  <wpswe:constantSnapshot>false</wpswe:constantSnapshot>
</wpswe:webExtension>
</file>

<file path=docProps/app.xml><?xml version="1.0" encoding="utf-8"?>
<Properties xmlns="http://schemas.openxmlformats.org/officeDocument/2006/extended-properties" xmlns:vt="http://schemas.openxmlformats.org/officeDocument/2006/docPropsVTypes">
  <TotalTime>0</TotalTime>
  <Words>4779</Words>
  <Application>WPS 演示</Application>
  <PresentationFormat>宽屏</PresentationFormat>
  <Paragraphs>874</Paragraphs>
  <Slides>48</Slides>
  <Notes>0</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48</vt:i4>
      </vt:variant>
    </vt:vector>
  </HeadingPairs>
  <TitlesOfParts>
    <vt:vector size="67" baseType="lpstr">
      <vt:lpstr>Arial</vt:lpstr>
      <vt:lpstr>宋体</vt:lpstr>
      <vt:lpstr>Wingdings</vt:lpstr>
      <vt:lpstr>微软雅黑</vt:lpstr>
      <vt:lpstr>汉仪旗黑-85S</vt:lpstr>
      <vt:lpstr>黑体</vt:lpstr>
      <vt:lpstr>华文隶书</vt:lpstr>
      <vt:lpstr>华文琥珀</vt:lpstr>
      <vt:lpstr>华文行楷</vt:lpstr>
      <vt:lpstr>华文楷体</vt:lpstr>
      <vt:lpstr>Arial Unicode MS</vt:lpstr>
      <vt:lpstr>Calibri</vt:lpstr>
      <vt:lpstr>Times New Roman</vt:lpstr>
      <vt:lpstr>Wingdings</vt:lpstr>
      <vt:lpstr>楷体_GB2312</vt:lpstr>
      <vt:lpstr>新宋体</vt:lpstr>
      <vt:lpstr>华文中宋</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deng</dc:creator>
  <cp:lastModifiedBy>邓启帆</cp:lastModifiedBy>
  <cp:revision>116</cp:revision>
  <dcterms:created xsi:type="dcterms:W3CDTF">2021-10-14T08:26:00Z</dcterms:created>
  <dcterms:modified xsi:type="dcterms:W3CDTF">2022-08-04T08:27:38Z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2E5B65A5719547ACBEA0F7B0FD6591E1</vt:lpwstr>
  </property>
  <property fmtid="{D5CDD505-2E9C-101B-9397-08002B2CF9AE}" pid="3" name="KSOProductBuildVer">
    <vt:lpwstr>2052-11.1.0.11875</vt:lpwstr>
  </property>
</Properties>
</file>